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sldIdLst>
    <p:sldId id="422" r:id="rId2"/>
    <p:sldId id="295" r:id="rId3"/>
    <p:sldId id="316" r:id="rId4"/>
    <p:sldId id="299" r:id="rId5"/>
    <p:sldId id="300" r:id="rId6"/>
    <p:sldId id="322" r:id="rId7"/>
    <p:sldId id="323" r:id="rId8"/>
    <p:sldId id="324" r:id="rId9"/>
    <p:sldId id="325" r:id="rId10"/>
    <p:sldId id="326" r:id="rId11"/>
    <p:sldId id="328" r:id="rId12"/>
    <p:sldId id="327" r:id="rId13"/>
    <p:sldId id="302" r:id="rId14"/>
    <p:sldId id="313" r:id="rId15"/>
    <p:sldId id="314" r:id="rId16"/>
    <p:sldId id="315" r:id="rId17"/>
    <p:sldId id="312" r:id="rId18"/>
  </p:sldIdLst>
  <p:sldSz cx="24382413" cy="13716000"/>
  <p:notesSz cx="6858000" cy="9144000"/>
  <p:defaultTextStyle>
    <a:defPPr>
      <a:defRPr lang="en-US"/>
    </a:defPPr>
    <a:lvl1pPr marL="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3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966" userDrawn="1">
          <p15:clr>
            <a:srgbClr val="A4A3A4"/>
          </p15:clr>
        </p15:guide>
        <p15:guide id="3" pos="13123" userDrawn="1">
          <p15:clr>
            <a:srgbClr val="A4A3A4"/>
          </p15:clr>
        </p15:guide>
        <p15:guide id="4" orient="horz" pos="7813" userDrawn="1">
          <p15:clr>
            <a:srgbClr val="A4A3A4"/>
          </p15:clr>
        </p15:guide>
        <p15:guide id="6" pos="12533" userDrawn="1">
          <p15:clr>
            <a:srgbClr val="A4A3A4"/>
          </p15:clr>
        </p15:guide>
        <p15:guide id="7" orient="horz" pos="1871" userDrawn="1">
          <p15:clr>
            <a:srgbClr val="A4A3A4"/>
          </p15:clr>
        </p15:guide>
        <p15:guide id="8" orient="horz" pos="2415" userDrawn="1">
          <p15:clr>
            <a:srgbClr val="A4A3A4"/>
          </p15:clr>
        </p15:guide>
        <p15:guide id="9" pos="1511" userDrawn="1">
          <p15:clr>
            <a:srgbClr val="A4A3A4"/>
          </p15:clr>
        </p15:guide>
        <p15:guide id="10" orient="horz" pos="918" userDrawn="1">
          <p15:clr>
            <a:srgbClr val="A4A3A4"/>
          </p15:clr>
        </p15:guide>
        <p15:guide id="11" pos="3733" userDrawn="1">
          <p15:clr>
            <a:srgbClr val="A4A3A4"/>
          </p15:clr>
        </p15:guide>
        <p15:guide id="12" pos="115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 대호" initials="권대" lastIdx="16" clrIdx="0">
    <p:extLst>
      <p:ext uri="{19B8F6BF-5375-455C-9EA6-DF929625EA0E}">
        <p15:presenceInfo xmlns:p15="http://schemas.microsoft.com/office/powerpoint/2012/main" userId="c36001907e564b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85F"/>
    <a:srgbClr val="EDEBEE"/>
    <a:srgbClr val="ED234B"/>
    <a:srgbClr val="7391FF"/>
    <a:srgbClr val="C8D7FF"/>
    <a:srgbClr val="19326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19"/>
    <p:restoredTop sz="94383"/>
  </p:normalViewPr>
  <p:slideViewPr>
    <p:cSldViewPr snapToObjects="1" showGuides="1">
      <p:cViewPr varScale="1">
        <p:scale>
          <a:sx n="54" d="100"/>
          <a:sy n="54" d="100"/>
        </p:scale>
        <p:origin x="354" y="114"/>
      </p:cViewPr>
      <p:guideLst>
        <p:guide pos="966"/>
        <p:guide pos="13123"/>
        <p:guide orient="horz" pos="7813"/>
        <p:guide pos="12533"/>
        <p:guide orient="horz" pos="1871"/>
        <p:guide orient="horz" pos="2415"/>
        <p:guide pos="1511"/>
        <p:guide orient="horz" pos="918"/>
        <p:guide pos="3733"/>
        <p:guide pos="115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DE991-7A49-904E-BA36-3E5C721CA6C9}" type="datetimeFigureOut">
              <a:rPr kumimoji="1" lang="ko-Kore-KR" altLang="en-US" smtClean="0"/>
              <a:t>12/29/2021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D8343-E445-374C-BDF8-84DEE5560B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38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5"/>
            <a:ext cx="1828681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5"/>
            <a:ext cx="18286810" cy="331152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77" indent="0" algn="ctr">
              <a:buNone/>
              <a:defRPr sz="4000"/>
            </a:lvl2pPr>
            <a:lvl3pPr marL="1828756" indent="0" algn="ctr">
              <a:buNone/>
              <a:defRPr sz="3600"/>
            </a:lvl3pPr>
            <a:lvl4pPr marL="2743133" indent="0" algn="ctr">
              <a:buNone/>
              <a:defRPr sz="3200"/>
            </a:lvl4pPr>
            <a:lvl5pPr marL="3657507" indent="0" algn="ctr">
              <a:buNone/>
              <a:defRPr sz="3200"/>
            </a:lvl5pPr>
            <a:lvl6pPr marL="4571886" indent="0" algn="ctr">
              <a:buNone/>
              <a:defRPr sz="3200"/>
            </a:lvl6pPr>
            <a:lvl7pPr marL="5486263" indent="0" algn="ctr">
              <a:buNone/>
              <a:defRPr sz="3200"/>
            </a:lvl7pPr>
            <a:lvl8pPr marL="6400640" indent="0" algn="ctr">
              <a:buNone/>
              <a:defRPr sz="3200"/>
            </a:lvl8pPr>
            <a:lvl9pPr marL="7315017" indent="0" algn="ctr">
              <a:buNone/>
              <a:defRPr sz="3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12/29/2021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6522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12/29/2021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615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8" y="730255"/>
            <a:ext cx="5257458" cy="116236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5" y="730255"/>
            <a:ext cx="15467593" cy="116236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12/29/2021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647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12/29/2021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149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3" y="3419481"/>
            <a:ext cx="21029831" cy="5705475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3" y="9178928"/>
            <a:ext cx="21029831" cy="3000373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77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56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13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50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88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2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64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0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12/29/2021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481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12/29/2021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540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9" y="3362325"/>
            <a:ext cx="1031490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9" y="5010153"/>
            <a:ext cx="10314902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601" y="3362325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601" y="5010153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12/29/2021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655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12/29/2021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115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12/29/2021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4611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5"/>
            <a:ext cx="12343597" cy="974725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12/29/2021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026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5"/>
            <a:ext cx="12343597" cy="974725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77" indent="0">
              <a:buNone/>
              <a:defRPr sz="5600"/>
            </a:lvl2pPr>
            <a:lvl3pPr marL="1828756" indent="0">
              <a:buNone/>
              <a:defRPr sz="4800"/>
            </a:lvl3pPr>
            <a:lvl4pPr marL="2743133" indent="0">
              <a:buNone/>
              <a:defRPr sz="4000"/>
            </a:lvl4pPr>
            <a:lvl5pPr marL="3657507" indent="0">
              <a:buNone/>
              <a:defRPr sz="4000"/>
            </a:lvl5pPr>
            <a:lvl6pPr marL="4571886" indent="0">
              <a:buNone/>
              <a:defRPr sz="4000"/>
            </a:lvl6pPr>
            <a:lvl7pPr marL="5486263" indent="0">
              <a:buNone/>
              <a:defRPr sz="4000"/>
            </a:lvl7pPr>
            <a:lvl8pPr marL="6400640" indent="0">
              <a:buNone/>
              <a:defRPr sz="4000"/>
            </a:lvl8pPr>
            <a:lvl9pPr marL="7315017" indent="0">
              <a:buNone/>
              <a:defRPr sz="4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12/29/2021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185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1"/>
            <a:ext cx="21029831" cy="870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1F041-D29B-8C4F-81D4-F6B9816EE8A8}" type="datetimeFigureOut">
              <a:rPr kumimoji="1" lang="ko-Kore-KR" altLang="en-US" smtClean="0"/>
              <a:t>12/29/2021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978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756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7" indent="-457187" algn="l" defTabSz="1828756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6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94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320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69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07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45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82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20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5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13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50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88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26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64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01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6070235-3996-FA4F-AA33-7E3EEBF08EAB}"/>
              </a:ext>
            </a:extLst>
          </p:cNvPr>
          <p:cNvSpPr/>
          <p:nvPr/>
        </p:nvSpPr>
        <p:spPr>
          <a:xfrm>
            <a:off x="0" y="3905672"/>
            <a:ext cx="5494462" cy="981032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Shape 219">
            <a:extLst>
              <a:ext uri="{FF2B5EF4-FFF2-40B4-BE49-F238E27FC236}">
                <a16:creationId xmlns:a16="http://schemas.microsoft.com/office/drawing/2014/main" id="{D1DA626E-FE1D-3748-8C05-FF0A3F27A833}"/>
              </a:ext>
            </a:extLst>
          </p:cNvPr>
          <p:cNvSpPr/>
          <p:nvPr/>
        </p:nvSpPr>
        <p:spPr>
          <a:xfrm>
            <a:off x="2413000" y="3689648"/>
            <a:ext cx="17526000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Introduction</a:t>
            </a: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1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강의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소개</a:t>
            </a:r>
            <a:r>
              <a:rPr lang="ko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 </a:t>
            </a: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-</a:t>
            </a:r>
            <a:r>
              <a:rPr lang="en-US" altLang="ko-Kore-KR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딥러닝이</a:t>
            </a:r>
            <a:r>
              <a:rPr lang="en-US" altLang="ko-Kore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altLang="ko-Kore-KR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나오기까지</a:t>
            </a: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-</a:t>
            </a:r>
            <a:endParaRPr lang="ko-KR" altLang="en-US"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C1876509-6B89-0241-B5AC-8FBEDEDE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ED3EF6-5D72-2740-9C95-F29F03C31FB7}"/>
              </a:ext>
            </a:extLst>
          </p:cNvPr>
          <p:cNvSpPr/>
          <p:nvPr/>
        </p:nvSpPr>
        <p:spPr>
          <a:xfrm>
            <a:off x="-338186" y="521296"/>
            <a:ext cx="7597576" cy="1769715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R" sz="111500" b="1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0</a:t>
            </a:r>
            <a:endParaRPr kumimoji="1" lang="ko-Kore-KR" altLang="en-US" sz="111500" b="1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49431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0667206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Introduction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 err="1"/>
              <a:t>딥러닝의</a:t>
            </a:r>
            <a:r>
              <a:rPr lang="ko-KR" altLang="en-US" dirty="0"/>
              <a:t> 상업적 성공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강의 소개</a:t>
            </a:r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B6CA6D-D156-0F46-AA0F-BFF588EA0199}"/>
              </a:ext>
            </a:extLst>
          </p:cNvPr>
          <p:cNvSpPr/>
          <p:nvPr/>
        </p:nvSpPr>
        <p:spPr>
          <a:xfrm>
            <a:off x="1968567" y="3464041"/>
            <a:ext cx="1519119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언급하였던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양질의 데이터가 쌓여있어 적용하기 좋은 음성 인식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자연어 처리 부분 먼저 발전하였다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대표적인 예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b="1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챗봇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인공지능 스피커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914342" lvl="1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40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602" name="Picture 2" descr="Alexa Logo">
            <a:extLst>
              <a:ext uri="{FF2B5EF4-FFF2-40B4-BE49-F238E27FC236}">
                <a16:creationId xmlns:a16="http://schemas.microsoft.com/office/drawing/2014/main" id="{D7E04C2E-17B3-B64F-A48A-F173F0079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230" y="5658533"/>
            <a:ext cx="299085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Google Home Casas Inteligentes Logo Vector (.AI) Free Download">
            <a:extLst>
              <a:ext uri="{FF2B5EF4-FFF2-40B4-BE49-F238E27FC236}">
                <a16:creationId xmlns:a16="http://schemas.microsoft.com/office/drawing/2014/main" id="{64EC0BCB-FA3E-D24C-B85A-84EDF7CBF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184" y="5658533"/>
            <a:ext cx="3810000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이상을 현실로 연결하는 AI">
            <a:extLst>
              <a:ext uri="{FF2B5EF4-FFF2-40B4-BE49-F238E27FC236}">
                <a16:creationId xmlns:a16="http://schemas.microsoft.com/office/drawing/2014/main" id="{9896337F-2B26-E647-8811-167CC40B0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9288" y="4515533"/>
            <a:ext cx="609600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AA47EDA-2447-9D4D-A87B-01507EAC27BB}"/>
              </a:ext>
            </a:extLst>
          </p:cNvPr>
          <p:cNvSpPr/>
          <p:nvPr/>
        </p:nvSpPr>
        <p:spPr>
          <a:xfrm>
            <a:off x="1968567" y="8849806"/>
            <a:ext cx="19810231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ko-KR" altLang="en-US" sz="3200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등에서 정확도가 낮아 오랫동안 상업적으로 쓰이기에  힘들었던 부분을 해결하였다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사람의 평균 </a:t>
            </a:r>
            <a:r>
              <a:rPr lang="ko-KR" altLang="en-US" sz="3200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에러율보다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좋은 성능이 나오고 있는 곳은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의료 등과 같은 보수적인 분야에서도 도입 중이다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616" name="Picture 16" descr="Error rates on the ImageNet Large-Scale Visual Recognition Challenge. Accuracy dramatically improved with the introduction of deep learning in 2012 and continued to improve thereafter. Humans perform with an error rate of approximately 5%.">
            <a:extLst>
              <a:ext uri="{FF2B5EF4-FFF2-40B4-BE49-F238E27FC236}">
                <a16:creationId xmlns:a16="http://schemas.microsoft.com/office/drawing/2014/main" id="{CE80C671-B3AD-4B4F-B779-2B3B53E0D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935" y="9998276"/>
            <a:ext cx="5242839" cy="349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407E6D0-542C-214A-B51B-DCAE062B47B3}"/>
              </a:ext>
            </a:extLst>
          </p:cNvPr>
          <p:cNvSpPr/>
          <p:nvPr/>
        </p:nvSpPr>
        <p:spPr>
          <a:xfrm>
            <a:off x="9304555" y="12407576"/>
            <a:ext cx="63430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222222"/>
                </a:solidFill>
                <a:latin typeface="맑은 고딕" panose="020B0503020000020004" pitchFamily="50" charset="-127"/>
              </a:rPr>
              <a:t>Langlotz</a:t>
            </a:r>
            <a:r>
              <a:rPr lang="en" altLang="ko-Kore-KR" dirty="0">
                <a:solidFill>
                  <a:srgbClr val="222222"/>
                </a:solidFill>
                <a:latin typeface="맑은 고딕" panose="020B0503020000020004" pitchFamily="50" charset="-127"/>
              </a:rPr>
              <a:t>, Curtis P., et al. "A roadmap for foundational research on artificial intelligence in medical imaging: from the 2018 NIH/RSNA/ACR/The Academy Workshop." </a:t>
            </a:r>
            <a:r>
              <a:rPr lang="en" altLang="ko-Kore-KR" i="1" dirty="0">
                <a:solidFill>
                  <a:srgbClr val="222222"/>
                </a:solidFill>
                <a:latin typeface="맑은 고딕" panose="020B0503020000020004" pitchFamily="50" charset="-127"/>
              </a:rPr>
              <a:t>Radiology</a:t>
            </a:r>
            <a:r>
              <a:rPr lang="en" altLang="ko-Kore-KR" dirty="0">
                <a:solidFill>
                  <a:srgbClr val="222222"/>
                </a:solidFill>
                <a:latin typeface="맑은 고딕" panose="020B0503020000020004" pitchFamily="50" charset="-127"/>
              </a:rPr>
              <a:t> 291.3 (2019): 781-791.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7006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0667206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Introduction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 err="1"/>
              <a:t>딥러닝의</a:t>
            </a:r>
            <a:r>
              <a:rPr lang="ko-KR" altLang="en-US" dirty="0"/>
              <a:t> 상업적 성공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응용분야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강의 소개</a:t>
            </a:r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B6CA6D-D156-0F46-AA0F-BFF588EA0199}"/>
              </a:ext>
            </a:extLst>
          </p:cNvPr>
          <p:cNvSpPr/>
          <p:nvPr/>
        </p:nvSpPr>
        <p:spPr>
          <a:xfrm>
            <a:off x="1968567" y="3464041"/>
            <a:ext cx="15191191" cy="9941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대화형 시스템</a:t>
            </a:r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번역</a:t>
            </a:r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b="1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로보틱스</a:t>
            </a:r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헬스케어</a:t>
            </a:r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주식 분석</a:t>
            </a:r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예술</a:t>
            </a:r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EDC647-EEE0-7B4B-A0F0-AF647A098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132" y="5740448"/>
            <a:ext cx="6975300" cy="3457497"/>
          </a:xfrm>
          <a:prstGeom prst="rect">
            <a:avLst/>
          </a:prstGeom>
        </p:spPr>
      </p:pic>
      <p:pic>
        <p:nvPicPr>
          <p:cNvPr id="31746" name="Picture 2" descr="알고리즘은 포즈 추정, 모션 재구성 및 모방의 3 단계로 구성된다.(사진:논문캡처)">
            <a:extLst>
              <a:ext uri="{FF2B5EF4-FFF2-40B4-BE49-F238E27FC236}">
                <a16:creationId xmlns:a16="http://schemas.microsoft.com/office/drawing/2014/main" id="{20B2BF5B-B952-E640-8524-A48EC66C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518" y="6619644"/>
            <a:ext cx="63881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군 의료에 “인공지능 솔루션 도입한다” 루닛, 국군의무사 AI 솔루션 구축 사업 참여… 디지털 뉴딜 일환">
            <a:extLst>
              <a:ext uri="{FF2B5EF4-FFF2-40B4-BE49-F238E27FC236}">
                <a16:creationId xmlns:a16="http://schemas.microsoft.com/office/drawing/2014/main" id="{7C6D6E1A-5E98-B842-B519-8B41FD426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6198" y="8363487"/>
            <a:ext cx="7061878" cy="405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94DAACC-DB2A-CA45-8AD9-B135B698ABD5}"/>
              </a:ext>
            </a:extLst>
          </p:cNvPr>
          <p:cNvSpPr/>
          <p:nvPr/>
        </p:nvSpPr>
        <p:spPr>
          <a:xfrm>
            <a:off x="6313418" y="10295458"/>
            <a:ext cx="62988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맑은 고딕" panose="020B0503020000020004" pitchFamily="50" charset="-127"/>
              </a:rPr>
              <a:t>Peng, </a:t>
            </a:r>
            <a:r>
              <a:rPr lang="en" altLang="ko-Kore-KR" dirty="0" err="1">
                <a:solidFill>
                  <a:srgbClr val="222222"/>
                </a:solidFill>
                <a:latin typeface="맑은 고딕" panose="020B0503020000020004" pitchFamily="50" charset="-127"/>
              </a:rPr>
              <a:t>Xue</a:t>
            </a:r>
            <a:r>
              <a:rPr lang="en" altLang="ko-Kore-KR" dirty="0">
                <a:solidFill>
                  <a:srgbClr val="222222"/>
                </a:solidFill>
                <a:latin typeface="맑은 고딕" panose="020B0503020000020004" pitchFamily="50" charset="-127"/>
              </a:rPr>
              <a:t> Bin, et al. "</a:t>
            </a:r>
            <a:r>
              <a:rPr lang="en" altLang="ko-Kore-KR" dirty="0" err="1">
                <a:solidFill>
                  <a:srgbClr val="222222"/>
                </a:solidFill>
                <a:latin typeface="맑은 고딕" panose="020B0503020000020004" pitchFamily="50" charset="-127"/>
              </a:rPr>
              <a:t>Sfv</a:t>
            </a:r>
            <a:r>
              <a:rPr lang="en" altLang="ko-Kore-KR" dirty="0">
                <a:solidFill>
                  <a:srgbClr val="222222"/>
                </a:solidFill>
                <a:latin typeface="맑은 고딕" panose="020B0503020000020004" pitchFamily="50" charset="-127"/>
              </a:rPr>
              <a:t>: Reinforcement learning of physical skills from videos." </a:t>
            </a:r>
            <a:r>
              <a:rPr lang="en" altLang="ko-Kore-KR" i="1" dirty="0">
                <a:solidFill>
                  <a:srgbClr val="222222"/>
                </a:solidFill>
                <a:latin typeface="맑은 고딕" panose="020B0503020000020004" pitchFamily="50" charset="-127"/>
              </a:rPr>
              <a:t>ACM Transactions On Graphics (TOG)</a:t>
            </a:r>
            <a:r>
              <a:rPr lang="en" altLang="ko-Kore-KR" dirty="0">
                <a:solidFill>
                  <a:srgbClr val="222222"/>
                </a:solidFill>
                <a:latin typeface="맑은 고딕" panose="020B0503020000020004" pitchFamily="50" charset="-127"/>
              </a:rPr>
              <a:t> 37.6 (2018): 1-14.</a:t>
            </a:r>
            <a:endParaRPr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F1E37-1A50-BA40-AF4F-8B5D7DAF3433}"/>
              </a:ext>
            </a:extLst>
          </p:cNvPr>
          <p:cNvSpPr/>
          <p:nvPr/>
        </p:nvSpPr>
        <p:spPr>
          <a:xfrm>
            <a:off x="16443119" y="12524393"/>
            <a:ext cx="3168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https://www.lunit.io/ko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88A02-2788-EF4C-8521-DA1AA6CEBC36}"/>
              </a:ext>
            </a:extLst>
          </p:cNvPr>
          <p:cNvSpPr/>
          <p:nvPr/>
        </p:nvSpPr>
        <p:spPr>
          <a:xfrm>
            <a:off x="19567195" y="7553916"/>
            <a:ext cx="3029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https://translate.google.co.kr/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E613BF-75AB-0C49-B193-AFF8DE1FCFDB}"/>
              </a:ext>
            </a:extLst>
          </p:cNvPr>
          <p:cNvSpPr/>
          <p:nvPr/>
        </p:nvSpPr>
        <p:spPr>
          <a:xfrm>
            <a:off x="13282883" y="5077031"/>
            <a:ext cx="3154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/>
              <a:t>https://</a:t>
            </a:r>
            <a:r>
              <a:rPr lang="en" altLang="ko-Kore-KR" dirty="0" err="1"/>
              <a:t>www.apple.com</a:t>
            </a:r>
            <a:r>
              <a:rPr lang="en" altLang="ko-Kore-KR" dirty="0"/>
              <a:t>/</a:t>
            </a:r>
            <a:r>
              <a:rPr lang="en" altLang="ko-Kore-KR" dirty="0" err="1"/>
              <a:t>kr</a:t>
            </a:r>
            <a:r>
              <a:rPr lang="en" altLang="ko-Kore-KR" dirty="0"/>
              <a:t>/</a:t>
            </a:r>
            <a:r>
              <a:rPr lang="en" altLang="ko-Kore-KR" dirty="0" err="1"/>
              <a:t>siri</a:t>
            </a:r>
            <a:r>
              <a:rPr lang="en" altLang="ko-Kore-KR" dirty="0"/>
              <a:t>/</a:t>
            </a:r>
            <a:endParaRPr lang="ko-Kore-KR" altLang="en-US" dirty="0"/>
          </a:p>
        </p:txBody>
      </p:sp>
      <p:pic>
        <p:nvPicPr>
          <p:cNvPr id="1026" name="Picture 2" descr="AI 알고리즘이 완성한 회화 &amp;#39;에드먼드 데 벨라미&amp;#39;가 약 5억 원에 팔렸다 – VISLA Magazine">
            <a:extLst>
              <a:ext uri="{FF2B5EF4-FFF2-40B4-BE49-F238E27FC236}">
                <a16:creationId xmlns:a16="http://schemas.microsoft.com/office/drawing/2014/main" id="{6BE4B900-FBE9-6149-8D75-0F98E34F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474" y="11321752"/>
            <a:ext cx="2388468" cy="238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F52A729-E2A8-AA4D-97C3-98196B0D4D94}"/>
              </a:ext>
            </a:extLst>
          </p:cNvPr>
          <p:cNvSpPr/>
          <p:nvPr/>
        </p:nvSpPr>
        <p:spPr>
          <a:xfrm>
            <a:off x="9899506" y="12652210"/>
            <a:ext cx="53677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404040"/>
                </a:solidFill>
                <a:latin typeface="Helvetica Neue" panose="02000503000000020004" pitchFamily="2" charset="0"/>
              </a:rPr>
              <a:t>Edmond de </a:t>
            </a:r>
            <a:r>
              <a:rPr lang="en" altLang="ko-Kore-KR" dirty="0" err="1">
                <a:solidFill>
                  <a:srgbClr val="404040"/>
                </a:solidFill>
                <a:latin typeface="Helvetica Neue" panose="02000503000000020004" pitchFamily="2" charset="0"/>
              </a:rPr>
              <a:t>Belamy</a:t>
            </a:r>
            <a:r>
              <a:rPr lang="en-US" altLang="ko-Kore-KR" dirty="0">
                <a:solidFill>
                  <a:srgbClr val="404040"/>
                </a:solidFill>
                <a:latin typeface="Helvetica Neue" panose="02000503000000020004" pitchFamily="2" charset="0"/>
              </a:rPr>
              <a:t>, generative by GAN (Obvious),</a:t>
            </a:r>
          </a:p>
          <a:p>
            <a:r>
              <a:rPr lang="en-US" altLang="ko-Kore-KR" dirty="0">
                <a:solidFill>
                  <a:srgbClr val="404040"/>
                </a:solidFill>
                <a:latin typeface="Helvetica Neue" panose="02000503000000020004" pitchFamily="2" charset="0"/>
              </a:rPr>
              <a:t>Sold for $2500</a:t>
            </a:r>
            <a:endParaRPr lang="ko-Kore-KR" altLang="en-US" dirty="0"/>
          </a:p>
        </p:txBody>
      </p:sp>
      <p:pic>
        <p:nvPicPr>
          <p:cNvPr id="8" name="Picture 2" descr="Siri 비활성화 방법 ▷ ➡️ Creative Stop ▷ ➡️">
            <a:extLst>
              <a:ext uri="{FF2B5EF4-FFF2-40B4-BE49-F238E27FC236}">
                <a16:creationId xmlns:a16="http://schemas.microsoft.com/office/drawing/2014/main" id="{9B903390-22D0-5346-9B66-61A6706C8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254" y="3046036"/>
            <a:ext cx="7061878" cy="351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028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0667206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Introduction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 err="1"/>
              <a:t>딥러닝의</a:t>
            </a:r>
            <a:r>
              <a:rPr lang="ko-KR" altLang="en-US" dirty="0"/>
              <a:t> 상업적 성공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강의 소개</a:t>
            </a:r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B6CA6D-D156-0F46-AA0F-BFF588EA0199}"/>
              </a:ext>
            </a:extLst>
          </p:cNvPr>
          <p:cNvSpPr/>
          <p:nvPr/>
        </p:nvSpPr>
        <p:spPr>
          <a:xfrm>
            <a:off x="1968567" y="3464041"/>
            <a:ext cx="1519119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머신러닝의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상업적 성공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=&gt;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첫 운영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(operation) 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레벨의 정의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3200" b="1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MLOps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(2015~)</a:t>
            </a:r>
          </a:p>
          <a:p>
            <a:pPr lvl="1"/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40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678" name="Picture 6" descr="데이터 과학 수명 주기 모델 프로세스 흐름">
            <a:extLst>
              <a:ext uri="{FF2B5EF4-FFF2-40B4-BE49-F238E27FC236}">
                <a16:creationId xmlns:a16="http://schemas.microsoft.com/office/drawing/2014/main" id="{F4A6C9E7-0A6F-834F-AD8E-E99DEF98F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038" y="4295399"/>
            <a:ext cx="12065663" cy="34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236D245-FBD9-774E-9B90-9A210E1CF909}"/>
              </a:ext>
            </a:extLst>
          </p:cNvPr>
          <p:cNvSpPr/>
          <p:nvPr/>
        </p:nvSpPr>
        <p:spPr>
          <a:xfrm>
            <a:off x="13016332" y="7826406"/>
            <a:ext cx="9728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https://docs.microsoft.com/ko-kr/azure/architecture/example-scenario/mlops/mlops-technical-paper</a:t>
            </a:r>
          </a:p>
        </p:txBody>
      </p:sp>
      <p:pic>
        <p:nvPicPr>
          <p:cNvPr id="28680" name="Picture 8" descr="기본 기계 학습 프로세스 흐름의 다이어그램입니다.">
            <a:extLst>
              <a:ext uri="{FF2B5EF4-FFF2-40B4-BE49-F238E27FC236}">
                <a16:creationId xmlns:a16="http://schemas.microsoft.com/office/drawing/2014/main" id="{A97F42BA-1961-1B44-A5D1-FBFCF921F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59" y="4313562"/>
            <a:ext cx="8410979" cy="363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>
            <a:extLst>
              <a:ext uri="{FF2B5EF4-FFF2-40B4-BE49-F238E27FC236}">
                <a16:creationId xmlns:a16="http://schemas.microsoft.com/office/drawing/2014/main" id="{2ED8FB23-9F83-044F-AC47-70E4C184B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498" y="7634253"/>
            <a:ext cx="8884787" cy="563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68E0D4-0701-5F4B-901D-46DD5E02FF87}"/>
              </a:ext>
            </a:extLst>
          </p:cNvPr>
          <p:cNvSpPr/>
          <p:nvPr/>
        </p:nvSpPr>
        <p:spPr>
          <a:xfrm>
            <a:off x="2838297" y="13332877"/>
            <a:ext cx="1145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https://cloud.google.com/architecture/mlops-continuous-delivery-and-automation-pipelines-in-machine-learning?hl=ko</a:t>
            </a:r>
          </a:p>
        </p:txBody>
      </p:sp>
    </p:spTree>
    <p:extLst>
      <p:ext uri="{BB962C8B-B14F-4D97-AF65-F5344CB8AC3E}">
        <p14:creationId xmlns:p14="http://schemas.microsoft.com/office/powerpoint/2010/main" val="2741590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이번 강의에서는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강의 소개</a:t>
            </a:r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B6CA6D-D156-0F46-AA0F-BFF588EA0199}"/>
              </a:ext>
            </a:extLst>
          </p:cNvPr>
          <p:cNvSpPr/>
          <p:nvPr/>
        </p:nvSpPr>
        <p:spPr>
          <a:xfrm>
            <a:off x="1966070" y="3547260"/>
            <a:ext cx="16991391" cy="94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딥러닝의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핵심이 되는 여러 개념을 압축적으로 공부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위한 머신 러닝 기초 복습</a:t>
            </a:r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피드포워드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신경망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(feed-forward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neural network)</a:t>
            </a:r>
          </a:p>
          <a:p>
            <a:pPr marL="514350" indent="-514350">
              <a:buAutoNum type="arabicPeriod"/>
            </a:pPr>
            <a:r>
              <a:rPr lang="ko-KR" altLang="en-US" sz="3200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학습의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Regularization 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방법</a:t>
            </a:r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학습의 최적화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(optimization) 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방법</a:t>
            </a:r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컨볼루션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(convolution neural network; CNN)</a:t>
            </a:r>
          </a:p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순환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(recurrent neural network; RNN, Attention)</a:t>
            </a:r>
          </a:p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트랜스포머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(Transformer) &amp; 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자가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주의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집중망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(self-attention)</a:t>
            </a:r>
          </a:p>
          <a:p>
            <a:pPr marL="514350" indent="-514350">
              <a:buAutoNum type="arabicPeriod"/>
            </a:pP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Large-scale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Pretrained Transformer (GPT, BERT)</a:t>
            </a:r>
          </a:p>
          <a:p>
            <a:pPr marL="514350" indent="-514350">
              <a:buFontTx/>
              <a:buAutoNum type="arabicPeriod"/>
            </a:pP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Deep Generative 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모델들</a:t>
            </a:r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71492" lvl="1" indent="-514350">
              <a:buFontTx/>
              <a:buAutoNum type="arabicPeriod"/>
            </a:pP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Auto-regressive / Sequence-to-sequence / Auto-encoder / Embedding</a:t>
            </a:r>
          </a:p>
          <a:p>
            <a:pPr marL="971492" lvl="1" indent="-514350">
              <a:buFontTx/>
              <a:buAutoNum type="arabicPeriod"/>
            </a:pP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Flow &amp; IAF 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71492" lvl="1" indent="-514350">
              <a:buFontTx/>
              <a:buAutoNum type="arabicPeriod"/>
            </a:pP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Latent Variable Model(Variational Inference; VAE)</a:t>
            </a:r>
          </a:p>
          <a:p>
            <a:pPr marL="971492" lvl="1" indent="-514350">
              <a:buFontTx/>
              <a:buAutoNum type="arabicPeriod"/>
            </a:pP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Implicit Models(GAN)</a:t>
            </a:r>
          </a:p>
          <a:p>
            <a:pPr marL="514350" indent="-514350">
              <a:buFontTx/>
              <a:buAutoNum type="arabicPeriod"/>
            </a:pP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Metric Learning </a:t>
            </a:r>
          </a:p>
          <a:p>
            <a:pPr marL="514350" indent="-514350">
              <a:buFontTx/>
              <a:buAutoNum type="arabicPeriod"/>
            </a:pP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Reinforcement Learning &amp; Deep RL</a:t>
            </a:r>
          </a:p>
          <a:p>
            <a:pPr marL="514350" indent="-514350">
              <a:buFontTx/>
              <a:buAutoNum type="arabicPeriod"/>
            </a:pP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Meta-learning</a:t>
            </a:r>
          </a:p>
          <a:p>
            <a:pPr marL="514350" indent="-514350">
              <a:buFontTx/>
              <a:buAutoNum type="arabicPeriod"/>
            </a:pP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Production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위한 기본적인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Research Engineering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기법 소개</a:t>
            </a:r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09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이번 강의에서는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강의 소개</a:t>
            </a:r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B6CA6D-D156-0F46-AA0F-BFF588EA0199}"/>
              </a:ext>
            </a:extLst>
          </p:cNvPr>
          <p:cNvSpPr/>
          <p:nvPr/>
        </p:nvSpPr>
        <p:spPr>
          <a:xfrm>
            <a:off x="1968567" y="3464041"/>
            <a:ext cx="16991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 vs Tensorflow vs</a:t>
            </a:r>
            <a:r>
              <a:rPr lang="ko-KR" altLang="en-US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Jax</a:t>
            </a:r>
            <a:endParaRPr lang="en-US" altLang="ko-KR" sz="40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7A67044-A2D3-B240-81D5-9D0E764CD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919195"/>
              </p:ext>
            </p:extLst>
          </p:nvPr>
        </p:nvGraphicFramePr>
        <p:xfrm>
          <a:off x="1968566" y="4553744"/>
          <a:ext cx="17351432" cy="84422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37858">
                  <a:extLst>
                    <a:ext uri="{9D8B030D-6E8A-4147-A177-3AD203B41FA5}">
                      <a16:colId xmlns:a16="http://schemas.microsoft.com/office/drawing/2014/main" val="968379697"/>
                    </a:ext>
                  </a:extLst>
                </a:gridCol>
                <a:gridCol w="4337858">
                  <a:extLst>
                    <a:ext uri="{9D8B030D-6E8A-4147-A177-3AD203B41FA5}">
                      <a16:colId xmlns:a16="http://schemas.microsoft.com/office/drawing/2014/main" val="4042818693"/>
                    </a:ext>
                  </a:extLst>
                </a:gridCol>
                <a:gridCol w="4337858">
                  <a:extLst>
                    <a:ext uri="{9D8B030D-6E8A-4147-A177-3AD203B41FA5}">
                      <a16:colId xmlns:a16="http://schemas.microsoft.com/office/drawing/2014/main" val="142151009"/>
                    </a:ext>
                  </a:extLst>
                </a:gridCol>
                <a:gridCol w="4337858">
                  <a:extLst>
                    <a:ext uri="{9D8B030D-6E8A-4147-A177-3AD203B41FA5}">
                      <a16:colId xmlns:a16="http://schemas.microsoft.com/office/drawing/2014/main" val="852515630"/>
                    </a:ext>
                  </a:extLst>
                </a:gridCol>
              </a:tblGrid>
              <a:tr h="1365865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solidFill>
                          <a:srgbClr val="53585F"/>
                        </a:solidFill>
                        <a:latin typeface="Spoqa Han Sans Neo Bold" panose="020B0500000000000000" pitchFamily="34" charset="-128"/>
                        <a:ea typeface="Spoqa Han Sans Neo Bold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solidFill>
                          <a:srgbClr val="53585F"/>
                        </a:solidFill>
                        <a:latin typeface="Spoqa Han Sans Neo Bold" panose="020B0500000000000000" pitchFamily="34" charset="-128"/>
                        <a:ea typeface="Spoqa Han Sans Neo Bold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solidFill>
                          <a:srgbClr val="53585F"/>
                        </a:solidFill>
                        <a:latin typeface="Spoqa Han Sans Neo Bold" panose="020B0500000000000000" pitchFamily="34" charset="-128"/>
                        <a:ea typeface="Spoqa Han Sans Neo Bold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9046145"/>
                  </a:ext>
                </a:extLst>
              </a:tr>
              <a:tr h="1365865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a:t>개발</a:t>
                      </a:r>
                      <a:r>
                        <a:rPr lang="en-US" altLang="ko-KR" b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a:t>,</a:t>
                      </a:r>
                      <a:r>
                        <a:rPr lang="ko-KR" altLang="en-US" b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a:t> 운영</a:t>
                      </a:r>
                      <a:endParaRPr lang="ko-Kore-KR" altLang="en-US" b="1" dirty="0">
                        <a:solidFill>
                          <a:srgbClr val="53585F"/>
                        </a:solidFill>
                        <a:latin typeface="Spoqa Han Sans Neo Bold" panose="020B0500000000000000" pitchFamily="34" charset="-128"/>
                        <a:ea typeface="Spoqa Han Sans Neo Bold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Facebook</a:t>
                      </a:r>
                      <a:endParaRPr lang="ko-Kore-KR" altLang="en-US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Google</a:t>
                      </a:r>
                      <a:endParaRPr lang="ko-Kore-KR" altLang="en-US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Google</a:t>
                      </a:r>
                      <a:endParaRPr lang="ko-Kore-KR" altLang="en-US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4224370"/>
                  </a:ext>
                </a:extLst>
              </a:tr>
              <a:tr h="1365865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a:t>유연성</a:t>
                      </a:r>
                      <a:endParaRPr lang="ko-Kore-KR" altLang="en-US" b="1" dirty="0">
                        <a:solidFill>
                          <a:srgbClr val="53585F"/>
                        </a:solidFill>
                        <a:latin typeface="Spoqa Han Sans Neo Bold" panose="020B0500000000000000" pitchFamily="34" charset="-128"/>
                        <a:ea typeface="Spoqa Han Sans Neo Bold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O</a:t>
                      </a:r>
                      <a:endParaRPr lang="ko-Kore-KR" altLang="en-US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부분적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O</a:t>
                      </a:r>
                      <a:endParaRPr lang="ko-Kore-KR" altLang="en-US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383090"/>
                  </a:ext>
                </a:extLst>
              </a:tr>
              <a:tr h="1365865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a:t>그래프 생성</a:t>
                      </a:r>
                      <a:endParaRPr lang="ko-Kore-KR" altLang="en-US" b="1" dirty="0">
                        <a:solidFill>
                          <a:srgbClr val="53585F"/>
                        </a:solidFill>
                        <a:latin typeface="Spoqa Han Sans Neo Bold" panose="020B0500000000000000" pitchFamily="34" charset="-128"/>
                        <a:ea typeface="Spoqa Han Sans Neo Bold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Dynamic</a:t>
                      </a:r>
                      <a:endParaRPr lang="ko-Kore-KR" altLang="en-US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Static/Dynamic</a:t>
                      </a:r>
                      <a:endParaRPr lang="ko-Kore-KR" altLang="en-US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Static</a:t>
                      </a:r>
                      <a:endParaRPr lang="ko-Kore-KR" altLang="en-US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022287"/>
                  </a:ext>
                </a:extLst>
              </a:tr>
              <a:tr h="1365865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a:t>타겟팅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리서처</a:t>
                      </a:r>
                      <a:r>
                        <a:rPr lang="en-US" altLang="ko-Kore-KR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,</a:t>
                      </a:r>
                      <a:r>
                        <a:rPr lang="ko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 개발자</a:t>
                      </a:r>
                      <a:endParaRPr lang="ko-Kore-KR" altLang="en-US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리서처</a:t>
                      </a:r>
                      <a:r>
                        <a:rPr lang="en-US" altLang="ko-Kore-KR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,</a:t>
                      </a:r>
                      <a:r>
                        <a:rPr lang="ko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 개발자</a:t>
                      </a:r>
                      <a:endParaRPr lang="ko-Kore-KR" altLang="en-US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리서치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1564002"/>
                  </a:ext>
                </a:extLst>
              </a:tr>
              <a:tr h="161293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a:t>Low/High-</a:t>
                      </a:r>
                      <a:r>
                        <a:rPr lang="ko-KR" altLang="en-US" b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a:t>레벨</a:t>
                      </a:r>
                      <a:r>
                        <a:rPr lang="en-US" altLang="ko-Kore-KR" b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a:t> API</a:t>
                      </a:r>
                      <a:endParaRPr lang="ko-Kore-KR" altLang="en-US" b="1" dirty="0">
                        <a:solidFill>
                          <a:srgbClr val="53585F"/>
                        </a:solidFill>
                        <a:latin typeface="Spoqa Han Sans Neo Bold" panose="020B0500000000000000" pitchFamily="34" charset="-128"/>
                        <a:ea typeface="Spoqa Han Sans Neo Bold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Both</a:t>
                      </a:r>
                      <a:endParaRPr lang="ko-Kore-KR" altLang="en-US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둘다</a:t>
                      </a:r>
                      <a:r>
                        <a:rPr lang="en-US" altLang="ko-KR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,</a:t>
                      </a:r>
                      <a:r>
                        <a:rPr lang="ko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 그러나 </a:t>
                      </a:r>
                      <a:r>
                        <a:rPr lang="en-US" altLang="ko-Kore-KR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high-level</a:t>
                      </a:r>
                      <a:r>
                        <a:rPr lang="ko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에 특화</a:t>
                      </a:r>
                      <a:endParaRPr lang="ko-Kore-KR" altLang="en-US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둘다</a:t>
                      </a:r>
                      <a:r>
                        <a:rPr lang="en-US" altLang="ko-Kore-KR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그러나 </a:t>
                      </a:r>
                      <a:r>
                        <a:rPr lang="en-US" altLang="ko-KR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low-level</a:t>
                      </a:r>
                      <a:r>
                        <a:rPr lang="ko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에 특화</a:t>
                      </a:r>
                      <a:endParaRPr lang="ko-Kore-KR" altLang="en-US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65204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6F5A9D6F-26D8-F544-A783-E318A459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998" y="4802779"/>
            <a:ext cx="3827264" cy="7624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E129A55-CF34-034E-B588-BDB2C3F03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947" y="4543640"/>
            <a:ext cx="3827264" cy="128073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B6D5A57-808A-A14B-825E-D9F3F3C8E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1301" y="4265712"/>
            <a:ext cx="2448272" cy="141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0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이번 강의에서는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강의 소개</a:t>
            </a:r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B6CA6D-D156-0F46-AA0F-BFF588EA0199}"/>
              </a:ext>
            </a:extLst>
          </p:cNvPr>
          <p:cNvSpPr/>
          <p:nvPr/>
        </p:nvSpPr>
        <p:spPr>
          <a:xfrm>
            <a:off x="1968567" y="3464041"/>
            <a:ext cx="16991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 vs Tensorflow vs</a:t>
            </a:r>
            <a:r>
              <a:rPr lang="ko-KR" altLang="en-US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Jax</a:t>
            </a:r>
            <a:endParaRPr lang="en-US" altLang="ko-KR" sz="40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7A67044-A2D3-B240-81D5-9D0E764CD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725060"/>
              </p:ext>
            </p:extLst>
          </p:nvPr>
        </p:nvGraphicFramePr>
        <p:xfrm>
          <a:off x="2278231" y="4812878"/>
          <a:ext cx="17351432" cy="91852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37858">
                  <a:extLst>
                    <a:ext uri="{9D8B030D-6E8A-4147-A177-3AD203B41FA5}">
                      <a16:colId xmlns:a16="http://schemas.microsoft.com/office/drawing/2014/main" val="968379697"/>
                    </a:ext>
                  </a:extLst>
                </a:gridCol>
                <a:gridCol w="4337858">
                  <a:extLst>
                    <a:ext uri="{9D8B030D-6E8A-4147-A177-3AD203B41FA5}">
                      <a16:colId xmlns:a16="http://schemas.microsoft.com/office/drawing/2014/main" val="4042818693"/>
                    </a:ext>
                  </a:extLst>
                </a:gridCol>
                <a:gridCol w="4337858">
                  <a:extLst>
                    <a:ext uri="{9D8B030D-6E8A-4147-A177-3AD203B41FA5}">
                      <a16:colId xmlns:a16="http://schemas.microsoft.com/office/drawing/2014/main" val="142151009"/>
                    </a:ext>
                  </a:extLst>
                </a:gridCol>
                <a:gridCol w="4337858">
                  <a:extLst>
                    <a:ext uri="{9D8B030D-6E8A-4147-A177-3AD203B41FA5}">
                      <a16:colId xmlns:a16="http://schemas.microsoft.com/office/drawing/2014/main" val="852515630"/>
                    </a:ext>
                  </a:extLst>
                </a:gridCol>
              </a:tblGrid>
              <a:tr h="1365865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solidFill>
                          <a:srgbClr val="53585F"/>
                        </a:solidFill>
                        <a:latin typeface="Spoqa Han Sans Neo Bold" panose="020B0500000000000000" pitchFamily="34" charset="-128"/>
                        <a:ea typeface="Spoqa Han Sans Neo Bold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solidFill>
                          <a:srgbClr val="53585F"/>
                        </a:solidFill>
                        <a:latin typeface="Spoqa Han Sans Neo Bold" panose="020B0500000000000000" pitchFamily="34" charset="-128"/>
                        <a:ea typeface="Spoqa Han Sans Neo Bold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solidFill>
                          <a:srgbClr val="53585F"/>
                        </a:solidFill>
                        <a:latin typeface="Spoqa Han Sans Neo Bold" panose="020B0500000000000000" pitchFamily="34" charset="-128"/>
                        <a:ea typeface="Spoqa Han Sans Neo Bold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9046145"/>
                  </a:ext>
                </a:extLst>
              </a:tr>
              <a:tr h="1365865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a:t>러닝 커브</a:t>
                      </a:r>
                      <a:endParaRPr lang="ko-Kore-KR" altLang="en-US" b="1" dirty="0">
                        <a:solidFill>
                          <a:srgbClr val="53585F"/>
                        </a:solidFill>
                        <a:latin typeface="Spoqa Han Sans Neo Bold" panose="020B0500000000000000" pitchFamily="34" charset="-128"/>
                        <a:ea typeface="Spoqa Han Sans Neo Bold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적당함</a:t>
                      </a:r>
                      <a:endParaRPr lang="ko-Kore-KR" altLang="en-US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V1: </a:t>
                      </a:r>
                      <a:r>
                        <a:rPr lang="ko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높음</a:t>
                      </a:r>
                      <a:endParaRPr lang="en-US" altLang="ko-KR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  <a:p>
                      <a:pPr algn="ctr"/>
                      <a:r>
                        <a:rPr lang="en-US" altLang="ko-KR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V2: </a:t>
                      </a:r>
                      <a:r>
                        <a:rPr lang="ko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적당함</a:t>
                      </a:r>
                      <a:endParaRPr lang="en-US" altLang="ko-KR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약간 있음</a:t>
                      </a:r>
                      <a:r>
                        <a:rPr lang="en-US" altLang="ko-KR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.</a:t>
                      </a:r>
                      <a:endParaRPr lang="ko-Kore-KR" altLang="en-US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4224370"/>
                  </a:ext>
                </a:extLst>
              </a:tr>
              <a:tr h="1365865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a:t>제품화를 위한 엔지니어링</a:t>
                      </a:r>
                      <a:endParaRPr lang="ko-Kore-KR" altLang="en-US" b="1" dirty="0">
                        <a:solidFill>
                          <a:srgbClr val="53585F"/>
                        </a:solidFill>
                        <a:latin typeface="Spoqa Han Sans Neo Bold" panose="020B0500000000000000" pitchFamily="34" charset="-128"/>
                        <a:ea typeface="Spoqa Han Sans Neo Bold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좋아짐</a:t>
                      </a:r>
                      <a:r>
                        <a:rPr lang="en-US" altLang="ko-KR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!</a:t>
                      </a:r>
                      <a:r>
                        <a:rPr lang="ko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 불가해도 추후 </a:t>
                      </a:r>
                      <a:r>
                        <a:rPr lang="en-US" altLang="ko-KR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TF</a:t>
                      </a:r>
                      <a:r>
                        <a:rPr lang="ko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 등 변경 가능</a:t>
                      </a:r>
                      <a:endParaRPr lang="en-US" altLang="ko-KR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좋았고</a:t>
                      </a:r>
                      <a:r>
                        <a:rPr lang="ko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 더 좋아질 예정</a:t>
                      </a:r>
                      <a:endParaRPr lang="ko-Kore-KR" altLang="en-US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X</a:t>
                      </a:r>
                      <a:endParaRPr lang="ko-Kore-KR" altLang="en-US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383090"/>
                  </a:ext>
                </a:extLst>
              </a:tr>
              <a:tr h="1365865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a:t>Multi-GPU</a:t>
                      </a:r>
                      <a:r>
                        <a:rPr lang="ko-KR" altLang="en-US" b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a:t>Training </a:t>
                      </a:r>
                      <a:endParaRPr lang="ko-Kore-KR" altLang="en-US" b="1" dirty="0">
                        <a:solidFill>
                          <a:srgbClr val="53585F"/>
                        </a:solidFill>
                        <a:latin typeface="Spoqa Han Sans Neo Bold" panose="020B0500000000000000" pitchFamily="34" charset="-128"/>
                        <a:ea typeface="Spoqa Han Sans Neo Bold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편하지만</a:t>
                      </a:r>
                      <a:r>
                        <a:rPr lang="en-US" altLang="ko-KR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,</a:t>
                      </a:r>
                      <a:r>
                        <a:rPr lang="ko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 잘 쓰려 하는 순간 까다로움</a:t>
                      </a:r>
                      <a:endParaRPr lang="en-US" altLang="ko-KR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  <a:p>
                      <a:pPr algn="ctr"/>
                      <a:r>
                        <a:rPr lang="en-US" altLang="ko-KR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(Pytorch-lightning)</a:t>
                      </a:r>
                      <a:endParaRPr lang="ko-Kore-KR" altLang="en-US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V2</a:t>
                      </a:r>
                      <a:r>
                        <a:rPr lang="ko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로 넘어오면서 </a:t>
                      </a:r>
                      <a:r>
                        <a:rPr lang="ko-KR" altLang="en-US" dirty="0" err="1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편해짐</a:t>
                      </a:r>
                      <a:r>
                        <a:rPr lang="en-US" altLang="ko-KR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.</a:t>
                      </a:r>
                      <a:endParaRPr lang="ko-Kore-KR" altLang="en-US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지원</a:t>
                      </a:r>
                      <a:endParaRPr lang="ko-Kore-KR" altLang="en-US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022287"/>
                  </a:ext>
                </a:extLst>
              </a:tr>
              <a:tr h="136586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a:t>TPU</a:t>
                      </a:r>
                      <a:endParaRPr lang="ko-Kore-KR" altLang="en-US" b="1" dirty="0">
                        <a:solidFill>
                          <a:srgbClr val="53585F"/>
                        </a:solidFill>
                        <a:latin typeface="Spoqa Han Sans Neo Bold" panose="020B0500000000000000" pitchFamily="34" charset="-128"/>
                        <a:ea typeface="Spoqa Han Sans Neo Bold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지원</a:t>
                      </a:r>
                      <a:endParaRPr lang="ko-Kore-KR" altLang="en-US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지원</a:t>
                      </a:r>
                      <a:endParaRPr lang="ko-Kore-KR" altLang="en-US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1564002"/>
                  </a:ext>
                </a:extLst>
              </a:tr>
              <a:tr h="161293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a:t>Single Thread</a:t>
                      </a:r>
                      <a:r>
                        <a:rPr lang="ko-KR" altLang="en-US" b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a:t> 속도</a:t>
                      </a:r>
                      <a:endParaRPr lang="ko-Kore-KR" altLang="en-US" b="1" dirty="0">
                        <a:solidFill>
                          <a:srgbClr val="53585F"/>
                        </a:solidFill>
                        <a:latin typeface="Spoqa Han Sans Neo Bold" panose="020B0500000000000000" pitchFamily="34" charset="-128"/>
                        <a:ea typeface="Spoqa Han Sans Neo Bold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빠름</a:t>
                      </a:r>
                      <a:endParaRPr lang="ko-Kore-KR" altLang="en-US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빠름</a:t>
                      </a:r>
                      <a:endParaRPr lang="ko-Kore-KR" altLang="en-US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a:t>빠름</a:t>
                      </a:r>
                      <a:endParaRPr lang="ko-Kore-KR" altLang="en-US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65204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8FABECB0-7F0F-9A4E-BC70-11DB4D908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1301" y="4265712"/>
            <a:ext cx="2448272" cy="14102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5A9D6F-26D8-F544-A783-E318A4592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998" y="4802779"/>
            <a:ext cx="3827264" cy="7624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E129A55-CF34-034E-B588-BDB2C3F03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3947" y="4543640"/>
            <a:ext cx="3827264" cy="128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61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이번 강의에서는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강의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B6CA6D-D156-0F46-AA0F-BFF588EA0199}"/>
              </a:ext>
            </a:extLst>
          </p:cNvPr>
          <p:cNvSpPr/>
          <p:nvPr/>
        </p:nvSpPr>
        <p:spPr>
          <a:xfrm>
            <a:off x="1894062" y="3401616"/>
            <a:ext cx="11446775" cy="9941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연구에서는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이후로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Tensorflow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역전함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최신 연구는 보다 높은 확률로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Tensorflow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보다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 먼저 나올 것이다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Tensorflow V2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많이 편해졌지만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아직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V1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혼재되어 있어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잘못 쓰기 쉽고 인터넷에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V2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자료가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V1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혼재해 존재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리서치 엔지니어링에서는 조금 부족하지만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많이 따라왔다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최근엔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MLOps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함께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 exchange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모델 </a:t>
            </a:r>
            <a:r>
              <a:rPr lang="ko-KR" altLang="en-US" sz="3200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서빙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방법이 많이 연구 됨에 따라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framework-agnostic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프레임워크 </a:t>
            </a:r>
            <a:r>
              <a:rPr lang="ko-KR" altLang="en-US" sz="3200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애그노스틱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AI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 serving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가능해지고 어떤 프레임 워크를 쓰든 크게 상관없는 분위기가 되고 있음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현재는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Tensorflow v2 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 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둘 중 편한 것을 골라 사용하는 것이 일반적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pic>
        <p:nvPicPr>
          <p:cNvPr id="16386" name="Picture 2" descr="Is PyTorch Catching TensorFlow?. The State of Deep Learning Frameworks… |  by Jeff Hale | Towards Data Science">
            <a:extLst>
              <a:ext uri="{FF2B5EF4-FFF2-40B4-BE49-F238E27FC236}">
                <a16:creationId xmlns:a16="http://schemas.microsoft.com/office/drawing/2014/main" id="{B3C7968E-84CE-1141-89EF-BC638DAB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0902" y="2856761"/>
            <a:ext cx="9617098" cy="577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466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444500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이번 강의에서는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강의 소개</a:t>
            </a:r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B6CA6D-D156-0F46-AA0F-BFF588EA0199}"/>
              </a:ext>
            </a:extLst>
          </p:cNvPr>
          <p:cNvSpPr/>
          <p:nvPr/>
        </p:nvSpPr>
        <p:spPr>
          <a:xfrm>
            <a:off x="1968567" y="3464041"/>
            <a:ext cx="1699139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Pytorch 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뿐 아니라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연구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리서치 엔지니어링을 위한 여러 툴 실습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266" name="Picture 2" descr="파이토치(PyTorch) 1.7 CUDA 11 출시, 엔비디아 A100 GPU 지원 &amp;lt; 테크 &amp;lt; 기사본문 - AI타임스">
            <a:extLst>
              <a:ext uri="{FF2B5EF4-FFF2-40B4-BE49-F238E27FC236}">
                <a16:creationId xmlns:a16="http://schemas.microsoft.com/office/drawing/2014/main" id="{8A79F64C-074D-1447-8FCF-996FE51C3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423" y="5175656"/>
            <a:ext cx="38100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Getting Started with PyTorch Lightning | Learn OpenCV">
            <a:extLst>
              <a:ext uri="{FF2B5EF4-FFF2-40B4-BE49-F238E27FC236}">
                <a16:creationId xmlns:a16="http://schemas.microsoft.com/office/drawing/2014/main" id="{08C5BFD5-2AD6-EF43-ACCB-938D7B93A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3625" y="5255846"/>
            <a:ext cx="5664375" cy="225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TensorBoard | TensorFlow">
            <a:extLst>
              <a:ext uri="{FF2B5EF4-FFF2-40B4-BE49-F238E27FC236}">
                <a16:creationId xmlns:a16="http://schemas.microsoft.com/office/drawing/2014/main" id="{C730A41E-9391-5641-BF88-0D94ABCD5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269" y="8062907"/>
            <a:ext cx="4092401" cy="230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Wandb Logo - Circle, HD Png Download , Transparent Png Image - PNGitem">
            <a:extLst>
              <a:ext uri="{FF2B5EF4-FFF2-40B4-BE49-F238E27FC236}">
                <a16:creationId xmlns:a16="http://schemas.microsoft.com/office/drawing/2014/main" id="{9AAB029F-DF03-A241-89C3-E41E1BAC0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3890" y="8189857"/>
            <a:ext cx="5720673" cy="206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GitHub - facebookresearch/hydra: Hydra is a framework for elegantly  configuring complex applications">
            <a:extLst>
              <a:ext uri="{FF2B5EF4-FFF2-40B4-BE49-F238E27FC236}">
                <a16:creationId xmlns:a16="http://schemas.microsoft.com/office/drawing/2014/main" id="{7727B7BC-BE28-534C-B09F-F987F2735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200" y="10479775"/>
            <a:ext cx="5032449" cy="25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CEVA, 최신 CDNN 신경망 컴파일러에 ONNX 지원 추가 - e4ds 뉴스">
            <a:extLst>
              <a:ext uri="{FF2B5EF4-FFF2-40B4-BE49-F238E27FC236}">
                <a16:creationId xmlns:a16="http://schemas.microsoft.com/office/drawing/2014/main" id="{BC116AB7-9041-214A-A714-814F5F3C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205" y="11330558"/>
            <a:ext cx="5311286" cy="136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456FE0-609F-944E-B203-865331067F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1541" y="5203349"/>
            <a:ext cx="7967965" cy="266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56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31">
            <a:extLst>
              <a:ext uri="{FF2B5EF4-FFF2-40B4-BE49-F238E27FC236}">
                <a16:creationId xmlns:a16="http://schemas.microsoft.com/office/drawing/2014/main" id="{3D7B2511-5A49-8642-9751-E757523F9840}"/>
              </a:ext>
            </a:extLst>
          </p:cNvPr>
          <p:cNvSpPr/>
          <p:nvPr/>
        </p:nvSpPr>
        <p:spPr>
          <a:xfrm>
            <a:off x="11457587" y="9262079"/>
            <a:ext cx="6985001" cy="3175001"/>
          </a:xfrm>
          <a:prstGeom prst="roundRect">
            <a:avLst>
              <a:gd name="adj" fmla="val 11972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39" name="Shape 224">
            <a:extLst>
              <a:ext uri="{FF2B5EF4-FFF2-40B4-BE49-F238E27FC236}">
                <a16:creationId xmlns:a16="http://schemas.microsoft.com/office/drawing/2014/main" id="{A58E8258-E483-D44D-9E6C-B019AAFC1132}"/>
              </a:ext>
            </a:extLst>
          </p:cNvPr>
          <p:cNvSpPr/>
          <p:nvPr/>
        </p:nvSpPr>
        <p:spPr>
          <a:xfrm>
            <a:off x="1524000" y="1460302"/>
            <a:ext cx="44450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" tIns="12700" rIns="12700" bIns="12700" anchor="t">
            <a:spAutoFit/>
          </a:bodyPr>
          <a:lstStyle/>
          <a:p>
            <a:pPr algn="l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b="1" dirty="0">
                <a:solidFill>
                  <a:srgbClr val="53585F"/>
                </a:solidFill>
                <a:latin typeface="+mn-ea"/>
              </a:rPr>
              <a:t>Introduction</a:t>
            </a:r>
          </a:p>
          <a:p>
            <a:pPr marL="457200" indent="-457200" algn="l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dirty="0">
                <a:solidFill>
                  <a:srgbClr val="53585F"/>
                </a:solidFill>
                <a:latin typeface="+mn-ea"/>
              </a:rPr>
              <a:t>About Me</a:t>
            </a:r>
            <a:endParaRPr dirty="0">
              <a:solidFill>
                <a:srgbClr val="53585F"/>
              </a:solidFill>
              <a:latin typeface="+mn-ea"/>
            </a:endParaRPr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BE1AA78D-B032-404F-90F6-E7DB9CD77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0ADC02-A810-4142-80D8-A3312EA954C7}"/>
              </a:ext>
            </a:extLst>
          </p:cNvPr>
          <p:cNvSpPr/>
          <p:nvPr/>
        </p:nvSpPr>
        <p:spPr>
          <a:xfrm>
            <a:off x="1339150" y="9954344"/>
            <a:ext cx="45869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4000" dirty="0" err="1">
                <a:solidFill>
                  <a:srgbClr val="53585F"/>
                </a:solidFill>
                <a:latin typeface="+mn-ea"/>
                <a:cs typeface="Adobe Devanagari" panose="02040503050201020203" pitchFamily="18" charset="0"/>
              </a:rPr>
              <a:t>Jungbae</a:t>
            </a:r>
            <a:r>
              <a:rPr lang="en-US" altLang="ko-KR" sz="4000" dirty="0">
                <a:solidFill>
                  <a:srgbClr val="53585F"/>
                </a:solidFill>
                <a:latin typeface="+mn-ea"/>
                <a:cs typeface="Adobe Devanagari" panose="02040503050201020203" pitchFamily="18" charset="0"/>
              </a:rPr>
              <a:t> (Bobby) Park</a:t>
            </a:r>
          </a:p>
          <a:p>
            <a:pPr algn="ctr" fontAlgn="base"/>
            <a:r>
              <a:rPr lang="ko-KR" altLang="en-US" sz="4000" dirty="0">
                <a:solidFill>
                  <a:srgbClr val="53585F"/>
                </a:solidFill>
                <a:latin typeface="+mn-ea"/>
                <a:cs typeface="Adobe Devanagari" panose="02040503050201020203" pitchFamily="18" charset="0"/>
              </a:rPr>
              <a:t>박 중</a:t>
            </a:r>
            <a:r>
              <a:rPr lang="en-US" altLang="ko-KR" sz="4000" dirty="0">
                <a:solidFill>
                  <a:srgbClr val="53585F"/>
                </a:solidFill>
                <a:latin typeface="+mn-ea"/>
                <a:cs typeface="Adobe Devanagari" panose="02040503050201020203" pitchFamily="18" charset="0"/>
              </a:rPr>
              <a:t> </a:t>
            </a:r>
            <a:r>
              <a:rPr lang="ko-KR" altLang="en-US" sz="4000" dirty="0">
                <a:solidFill>
                  <a:srgbClr val="53585F"/>
                </a:solidFill>
                <a:latin typeface="+mn-ea"/>
                <a:cs typeface="Adobe Devanagari" panose="02040503050201020203" pitchFamily="18" charset="0"/>
              </a:rPr>
              <a:t>배</a:t>
            </a:r>
            <a:endParaRPr lang="en-US" altLang="ko-KR" sz="4800" dirty="0">
              <a:solidFill>
                <a:srgbClr val="53585F"/>
              </a:solidFill>
              <a:latin typeface="+mn-ea"/>
              <a:cs typeface="Adobe Devanagari" panose="02040503050201020203" pitchFamily="18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B00486-13E6-F148-B556-58463FD73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894" y="4784829"/>
            <a:ext cx="4674032" cy="467403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9ED9F1-8914-C048-9A58-760CD5CA318A}"/>
              </a:ext>
            </a:extLst>
          </p:cNvPr>
          <p:cNvSpPr/>
          <p:nvPr/>
        </p:nvSpPr>
        <p:spPr>
          <a:xfrm>
            <a:off x="6751400" y="3267800"/>
            <a:ext cx="15215826" cy="9725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4000" b="1" dirty="0">
                <a:solidFill>
                  <a:srgbClr val="53585F"/>
                </a:solidFill>
                <a:latin typeface="+mn-ea"/>
              </a:rPr>
              <a:t>AI Research Scientist &amp;</a:t>
            </a:r>
            <a:r>
              <a:rPr kumimoji="1" lang="ko-KR" altLang="en-US" sz="4000" b="1" dirty="0">
                <a:solidFill>
                  <a:srgbClr val="53585F"/>
                </a:solidFill>
                <a:latin typeface="+mn-ea"/>
              </a:rPr>
              <a:t> </a:t>
            </a:r>
            <a:r>
              <a:rPr kumimoji="1" lang="en-US" altLang="ko-KR" sz="4000" b="1" dirty="0" err="1">
                <a:solidFill>
                  <a:srgbClr val="53585F"/>
                </a:solidFill>
                <a:latin typeface="+mn-ea"/>
              </a:rPr>
              <a:t>MLOps</a:t>
            </a:r>
            <a:r>
              <a:rPr kumimoji="1" lang="en-US" altLang="ko-KR" sz="4000" b="1" dirty="0">
                <a:solidFill>
                  <a:srgbClr val="53585F"/>
                </a:solidFill>
                <a:latin typeface="+mn-ea"/>
              </a:rPr>
              <a:t> Engineer</a:t>
            </a:r>
          </a:p>
          <a:p>
            <a:endParaRPr kumimoji="1" lang="en-US" altLang="ko-KR" sz="4000" b="1" dirty="0">
              <a:solidFill>
                <a:srgbClr val="53585F"/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solidFill>
                  <a:srgbClr val="53585F"/>
                </a:solidFill>
                <a:latin typeface="+mn-ea"/>
              </a:rPr>
              <a:t>사람의 창의력에 관심이 많은 계산신경과학자</a:t>
            </a:r>
            <a:r>
              <a:rPr kumimoji="1" lang="en-US" altLang="ko-KR" sz="3200" dirty="0">
                <a:solidFill>
                  <a:srgbClr val="53585F"/>
                </a:solidFill>
                <a:latin typeface="+mn-ea"/>
              </a:rPr>
              <a:t>,</a:t>
            </a:r>
            <a:r>
              <a:rPr kumimoji="1" lang="ko-KR" altLang="en-US" sz="3200" dirty="0">
                <a:solidFill>
                  <a:srgbClr val="53585F"/>
                </a:solidFill>
                <a:latin typeface="+mn-ea"/>
              </a:rPr>
              <a:t> </a:t>
            </a:r>
            <a:r>
              <a:rPr kumimoji="1" lang="en-US" altLang="ko-KR" sz="3200" dirty="0">
                <a:solidFill>
                  <a:srgbClr val="53585F"/>
                </a:solidFill>
                <a:latin typeface="+mn-ea"/>
              </a:rPr>
              <a:t>AI Researcher </a:t>
            </a:r>
            <a:r>
              <a:rPr kumimoji="1" lang="en-US" altLang="ko-KR" dirty="0">
                <a:solidFill>
                  <a:srgbClr val="53585F"/>
                </a:solidFill>
                <a:latin typeface="+mn-ea"/>
              </a:rPr>
              <a:t>(</a:t>
            </a:r>
            <a:r>
              <a:rPr kumimoji="1" lang="ko-KR" altLang="en-US" dirty="0">
                <a:solidFill>
                  <a:srgbClr val="53585F"/>
                </a:solidFill>
                <a:latin typeface="+mn-ea"/>
              </a:rPr>
              <a:t>어떻게 사람의 창의력을 </a:t>
            </a:r>
            <a:r>
              <a:rPr kumimoji="1" lang="en-US" altLang="ko-KR" dirty="0">
                <a:solidFill>
                  <a:srgbClr val="53585F"/>
                </a:solidFill>
                <a:latin typeface="+mn-ea"/>
              </a:rPr>
              <a:t>AI</a:t>
            </a:r>
            <a:r>
              <a:rPr kumimoji="1" lang="ko-KR" altLang="en-US" dirty="0">
                <a:solidFill>
                  <a:srgbClr val="53585F"/>
                </a:solidFill>
                <a:latin typeface="+mn-ea"/>
              </a:rPr>
              <a:t>에 녹일 수 있을까</a:t>
            </a:r>
            <a:r>
              <a:rPr kumimoji="1" lang="en-US" altLang="ko-KR" dirty="0">
                <a:solidFill>
                  <a:srgbClr val="53585F"/>
                </a:solidFill>
                <a:latin typeface="+mn-ea"/>
              </a:rPr>
              <a:t>?)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3200" dirty="0">
              <a:solidFill>
                <a:srgbClr val="53585F"/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3200" dirty="0">
                <a:solidFill>
                  <a:srgbClr val="53585F"/>
                </a:solidFill>
                <a:latin typeface="+mn-ea"/>
              </a:rPr>
              <a:t>AI</a:t>
            </a:r>
            <a:r>
              <a:rPr kumimoji="1" lang="ko-KR" altLang="en-US" sz="3200" dirty="0">
                <a:solidFill>
                  <a:srgbClr val="53585F"/>
                </a:solidFill>
                <a:latin typeface="+mn-ea"/>
              </a:rPr>
              <a:t>연구를 </a:t>
            </a:r>
            <a:r>
              <a:rPr kumimoji="1" lang="en-US" altLang="ko-KR" sz="3200" dirty="0">
                <a:solidFill>
                  <a:srgbClr val="53585F"/>
                </a:solidFill>
                <a:latin typeface="+mn-ea"/>
              </a:rPr>
              <a:t>Production</a:t>
            </a:r>
            <a:r>
              <a:rPr kumimoji="1" lang="ko-KR" altLang="en-US" sz="3200" dirty="0">
                <a:solidFill>
                  <a:srgbClr val="53585F"/>
                </a:solidFill>
                <a:latin typeface="+mn-ea"/>
              </a:rPr>
              <a:t>에 녹이는 </a:t>
            </a:r>
            <a:r>
              <a:rPr kumimoji="1" lang="en-US" altLang="ko-KR" sz="3200" dirty="0">
                <a:solidFill>
                  <a:srgbClr val="53585F"/>
                </a:solidFill>
                <a:latin typeface="+mn-ea"/>
              </a:rPr>
              <a:t>Research Engineer, </a:t>
            </a:r>
            <a:r>
              <a:rPr kumimoji="1" lang="en-US" altLang="ko-KR" sz="3200" dirty="0" err="1">
                <a:solidFill>
                  <a:srgbClr val="53585F"/>
                </a:solidFill>
                <a:latin typeface="+mn-ea"/>
              </a:rPr>
              <a:t>MLOps</a:t>
            </a:r>
            <a:r>
              <a:rPr kumimoji="1" lang="ko-KR" altLang="en-US" sz="3200" dirty="0">
                <a:solidFill>
                  <a:srgbClr val="53585F"/>
                </a:solidFill>
                <a:latin typeface="+mn-ea"/>
              </a:rPr>
              <a:t> </a:t>
            </a:r>
            <a:r>
              <a:rPr kumimoji="1" lang="en-US" altLang="ko-KR" sz="3200" dirty="0">
                <a:solidFill>
                  <a:srgbClr val="53585F"/>
                </a:solidFill>
                <a:latin typeface="+mn-ea"/>
              </a:rPr>
              <a:t>Engineer.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3200" dirty="0">
              <a:solidFill>
                <a:srgbClr val="53585F"/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solidFill>
                  <a:srgbClr val="53585F"/>
                </a:solidFill>
                <a:latin typeface="+mn-ea"/>
              </a:rPr>
              <a:t>발명가</a:t>
            </a:r>
            <a:r>
              <a:rPr kumimoji="1" lang="en-US" altLang="ko-KR" sz="3200" dirty="0">
                <a:solidFill>
                  <a:srgbClr val="53585F"/>
                </a:solidFill>
                <a:latin typeface="+mn-ea"/>
              </a:rPr>
              <a:t>, </a:t>
            </a:r>
            <a:r>
              <a:rPr kumimoji="1" lang="ko-KR" altLang="en-US" sz="3200" dirty="0">
                <a:solidFill>
                  <a:srgbClr val="53585F"/>
                </a:solidFill>
                <a:latin typeface="+mn-ea"/>
              </a:rPr>
              <a:t>음악 프로듀서</a:t>
            </a:r>
            <a:endParaRPr kumimoji="1" lang="en-US" altLang="ko-KR" sz="3200" dirty="0">
              <a:solidFill>
                <a:srgbClr val="53585F"/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3200" dirty="0">
              <a:solidFill>
                <a:srgbClr val="53585F"/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3200" dirty="0">
                <a:solidFill>
                  <a:srgbClr val="53585F"/>
                </a:solidFill>
                <a:latin typeface="+mn-ea"/>
              </a:rPr>
              <a:t>“Geek”</a:t>
            </a:r>
          </a:p>
          <a:p>
            <a:pPr algn="ctr"/>
            <a:endParaRPr kumimoji="1" lang="en-US" altLang="ko-KR" dirty="0">
              <a:solidFill>
                <a:srgbClr val="53585F"/>
              </a:solidFill>
              <a:latin typeface="+mn-ea"/>
            </a:endParaRPr>
          </a:p>
          <a:p>
            <a:r>
              <a:rPr kumimoji="1" lang="ko-KR" altLang="en-US" dirty="0">
                <a:solidFill>
                  <a:srgbClr val="53585F"/>
                </a:solidFill>
                <a:latin typeface="+mn-ea"/>
              </a:rPr>
              <a:t>                </a:t>
            </a:r>
            <a:endParaRPr kumimoji="1" lang="en-US" altLang="ko-KR" dirty="0">
              <a:solidFill>
                <a:srgbClr val="53585F"/>
              </a:solidFill>
              <a:latin typeface="+mn-ea"/>
            </a:endParaRPr>
          </a:p>
          <a:p>
            <a:r>
              <a:rPr kumimoji="1" lang="en-US" altLang="ko-KR" dirty="0">
                <a:solidFill>
                  <a:srgbClr val="53585F"/>
                </a:solidFill>
                <a:latin typeface="+mn-ea"/>
              </a:rPr>
              <a:t>-------------------------------------------</a:t>
            </a:r>
          </a:p>
          <a:p>
            <a:pPr algn="ctr"/>
            <a:endParaRPr kumimoji="1" lang="en-US" altLang="ko-KR" dirty="0">
              <a:solidFill>
                <a:srgbClr val="53585F"/>
              </a:solidFill>
              <a:latin typeface="+mn-ea"/>
            </a:endParaRPr>
          </a:p>
          <a:p>
            <a:pPr algn="ctr"/>
            <a:endParaRPr kumimoji="1" lang="en-US" altLang="ko-KR" sz="2000" dirty="0">
              <a:solidFill>
                <a:srgbClr val="53585F"/>
              </a:solidFill>
              <a:latin typeface="+mn-ea"/>
            </a:endParaRPr>
          </a:p>
          <a:p>
            <a:pPr lvl="0"/>
            <a:r>
              <a:rPr kumimoji="1" lang="en-US" altLang="ko-KR" sz="2400" dirty="0">
                <a:solidFill>
                  <a:srgbClr val="53585F"/>
                </a:solidFill>
                <a:latin typeface="+mn-ea"/>
              </a:rPr>
              <a:t>(</a:t>
            </a:r>
            <a:r>
              <a:rPr kumimoji="1" lang="ko-KR" altLang="en-US" sz="2400" dirty="0">
                <a:solidFill>
                  <a:srgbClr val="53585F"/>
                </a:solidFill>
                <a:latin typeface="+mn-ea"/>
              </a:rPr>
              <a:t>학</a:t>
            </a:r>
            <a:r>
              <a:rPr kumimoji="1" lang="en-US" altLang="ko-KR" sz="2400" dirty="0">
                <a:solidFill>
                  <a:srgbClr val="53585F"/>
                </a:solidFill>
                <a:latin typeface="+mn-ea"/>
              </a:rPr>
              <a:t>)</a:t>
            </a:r>
            <a:r>
              <a:rPr kumimoji="1" lang="ko-KR" altLang="en-US" sz="2400" dirty="0">
                <a:solidFill>
                  <a:srgbClr val="53585F"/>
                </a:solidFill>
                <a:latin typeface="+mn-ea"/>
              </a:rPr>
              <a:t> </a:t>
            </a:r>
            <a:r>
              <a:rPr kumimoji="1" lang="en-US" altLang="ko-KR" sz="2400" dirty="0">
                <a:solidFill>
                  <a:srgbClr val="53585F"/>
                </a:solidFill>
                <a:latin typeface="+mn-ea"/>
              </a:rPr>
              <a:t>KAIST </a:t>
            </a:r>
            <a:r>
              <a:rPr kumimoji="1" lang="ko-KR" altLang="en-US" sz="2400" dirty="0" err="1">
                <a:solidFill>
                  <a:srgbClr val="53585F"/>
                </a:solidFill>
                <a:latin typeface="+mn-ea"/>
              </a:rPr>
              <a:t>바이오및뇌공학과</a:t>
            </a:r>
            <a:r>
              <a:rPr kumimoji="1" lang="ko-KR" altLang="en-US" sz="2400" dirty="0">
                <a:solidFill>
                  <a:srgbClr val="53585F"/>
                </a:solidFill>
                <a:latin typeface="+mn-ea"/>
              </a:rPr>
              <a:t> </a:t>
            </a:r>
            <a:r>
              <a:rPr kumimoji="1" lang="en-US" altLang="ko-KR" sz="2400" dirty="0">
                <a:solidFill>
                  <a:srgbClr val="53585F"/>
                </a:solidFill>
                <a:latin typeface="+mn-ea"/>
              </a:rPr>
              <a:t>(</a:t>
            </a:r>
            <a:r>
              <a:rPr kumimoji="1" lang="ko-KR" altLang="en-US" sz="2400" dirty="0">
                <a:solidFill>
                  <a:srgbClr val="53585F"/>
                </a:solidFill>
                <a:latin typeface="+mn-ea"/>
              </a:rPr>
              <a:t>전산 부전공</a:t>
            </a:r>
            <a:r>
              <a:rPr kumimoji="1" lang="en-US" altLang="ko-KR" sz="2400" dirty="0">
                <a:solidFill>
                  <a:srgbClr val="53585F"/>
                </a:solidFill>
                <a:latin typeface="+mn-ea"/>
              </a:rPr>
              <a:t>)</a:t>
            </a:r>
            <a:r>
              <a:rPr kumimoji="1" lang="ko-KR" altLang="en-US" sz="2400" dirty="0">
                <a:solidFill>
                  <a:srgbClr val="53585F"/>
                </a:solidFill>
                <a:latin typeface="+mn-ea"/>
              </a:rPr>
              <a:t> 졸업</a:t>
            </a:r>
            <a:endParaRPr kumimoji="1" lang="en-US" altLang="ko-KR" sz="2400" dirty="0">
              <a:solidFill>
                <a:srgbClr val="53585F"/>
              </a:solidFill>
              <a:latin typeface="+mn-ea"/>
            </a:endParaRPr>
          </a:p>
          <a:p>
            <a:br>
              <a:rPr kumimoji="1" lang="en-US" altLang="ko-KR" sz="2400" dirty="0">
                <a:solidFill>
                  <a:srgbClr val="53585F"/>
                </a:solidFill>
                <a:latin typeface="+mn-ea"/>
              </a:rPr>
            </a:br>
            <a:r>
              <a:rPr kumimoji="1" lang="en-US" altLang="ko-KR" sz="2400" dirty="0">
                <a:solidFill>
                  <a:srgbClr val="53585F"/>
                </a:solidFill>
                <a:latin typeface="+mn-ea"/>
              </a:rPr>
              <a:t>(</a:t>
            </a:r>
            <a:r>
              <a:rPr kumimoji="1" lang="ko-KR" altLang="en-US" sz="2400" dirty="0">
                <a:solidFill>
                  <a:srgbClr val="53585F"/>
                </a:solidFill>
                <a:latin typeface="+mn-ea"/>
              </a:rPr>
              <a:t>석</a:t>
            </a:r>
            <a:r>
              <a:rPr kumimoji="1" lang="en-US" altLang="ko-KR" sz="2400" dirty="0">
                <a:solidFill>
                  <a:srgbClr val="53585F"/>
                </a:solidFill>
                <a:latin typeface="+mn-ea"/>
              </a:rPr>
              <a:t>)</a:t>
            </a:r>
            <a:r>
              <a:rPr kumimoji="1" lang="ko-KR" altLang="en-US" sz="2400" dirty="0">
                <a:solidFill>
                  <a:srgbClr val="53585F"/>
                </a:solidFill>
                <a:latin typeface="+mn-ea"/>
              </a:rPr>
              <a:t> </a:t>
            </a:r>
            <a:r>
              <a:rPr kumimoji="1" lang="en-US" altLang="ko-KR" sz="2400" dirty="0">
                <a:solidFill>
                  <a:srgbClr val="53585F"/>
                </a:solidFill>
                <a:latin typeface="+mn-ea"/>
              </a:rPr>
              <a:t>KAIST </a:t>
            </a:r>
            <a:r>
              <a:rPr kumimoji="1" lang="ko-KR" altLang="en-US" sz="2400" dirty="0" err="1">
                <a:solidFill>
                  <a:srgbClr val="53585F"/>
                </a:solidFill>
                <a:latin typeface="+mn-ea"/>
              </a:rPr>
              <a:t>바이오및뇌공학과</a:t>
            </a:r>
            <a:r>
              <a:rPr kumimoji="1" lang="ko-KR" altLang="en-US" sz="2400" dirty="0">
                <a:solidFill>
                  <a:srgbClr val="53585F"/>
                </a:solidFill>
                <a:latin typeface="+mn-ea"/>
              </a:rPr>
              <a:t> </a:t>
            </a:r>
            <a:r>
              <a:rPr kumimoji="1" lang="ko-KR" altLang="en-US" sz="2400" dirty="0" err="1">
                <a:solidFill>
                  <a:srgbClr val="53585F"/>
                </a:solidFill>
                <a:latin typeface="+mn-ea"/>
              </a:rPr>
              <a:t>뇌기계지능</a:t>
            </a:r>
            <a:r>
              <a:rPr kumimoji="1" lang="ko-KR" altLang="en-US" sz="2400" dirty="0">
                <a:solidFill>
                  <a:srgbClr val="53585F"/>
                </a:solidFill>
                <a:latin typeface="+mn-ea"/>
              </a:rPr>
              <a:t> 연구실 졸업</a:t>
            </a:r>
            <a:endParaRPr kumimoji="1" lang="en-US" altLang="ko-KR" sz="2400" dirty="0">
              <a:solidFill>
                <a:srgbClr val="53585F"/>
              </a:solidFill>
              <a:latin typeface="+mn-ea"/>
            </a:endParaRPr>
          </a:p>
          <a:p>
            <a:endParaRPr kumimoji="1" lang="en-US" altLang="ko-KR" sz="2400" dirty="0">
              <a:solidFill>
                <a:srgbClr val="53585F"/>
              </a:solidFill>
              <a:latin typeface="+mn-ea"/>
            </a:endParaRPr>
          </a:p>
          <a:p>
            <a:r>
              <a:rPr kumimoji="1" lang="ko-KR" altLang="en-US" sz="2400" dirty="0">
                <a:solidFill>
                  <a:srgbClr val="53585F"/>
                </a:solidFill>
                <a:latin typeface="+mn-ea"/>
              </a:rPr>
              <a:t>창업 경험</a:t>
            </a:r>
            <a:r>
              <a:rPr kumimoji="1" lang="en-US" altLang="ko-KR" sz="2400" dirty="0">
                <a:solidFill>
                  <a:srgbClr val="53585F"/>
                </a:solidFill>
                <a:latin typeface="+mn-ea"/>
              </a:rPr>
              <a:t> (</a:t>
            </a:r>
            <a:r>
              <a:rPr kumimoji="1" lang="ko-KR" altLang="en-US" sz="2400" dirty="0">
                <a:solidFill>
                  <a:srgbClr val="53585F"/>
                </a:solidFill>
                <a:latin typeface="+mn-ea"/>
              </a:rPr>
              <a:t>구</a:t>
            </a:r>
            <a:r>
              <a:rPr kumimoji="1" lang="en-US" altLang="ko-KR" sz="2400" dirty="0">
                <a:solidFill>
                  <a:srgbClr val="53585F"/>
                </a:solidFill>
                <a:latin typeface="+mn-ea"/>
              </a:rPr>
              <a:t>)</a:t>
            </a:r>
            <a:r>
              <a:rPr kumimoji="1" lang="ko-KR" altLang="en-US" sz="2400" dirty="0">
                <a:solidFill>
                  <a:srgbClr val="53585F"/>
                </a:solidFill>
                <a:latin typeface="+mn-ea"/>
              </a:rPr>
              <a:t> </a:t>
            </a:r>
            <a:r>
              <a:rPr kumimoji="1" lang="en-US" altLang="ko-KR" sz="2400" dirty="0" err="1">
                <a:solidFill>
                  <a:srgbClr val="53585F"/>
                </a:solidFill>
                <a:latin typeface="+mn-ea"/>
              </a:rPr>
              <a:t>Humelo</a:t>
            </a:r>
            <a:r>
              <a:rPr kumimoji="1" lang="en-US" altLang="ko-KR" sz="2400" dirty="0">
                <a:solidFill>
                  <a:srgbClr val="53585F"/>
                </a:solidFill>
                <a:latin typeface="+mn-ea"/>
              </a:rPr>
              <a:t> Inc. Co-founder, Research Head &amp; COO </a:t>
            </a:r>
          </a:p>
          <a:p>
            <a:pPr lvl="0"/>
            <a:endParaRPr kumimoji="1" lang="en-US" altLang="ko-KR" sz="2400" dirty="0">
              <a:solidFill>
                <a:srgbClr val="53585F"/>
              </a:solidFill>
              <a:latin typeface="+mn-ea"/>
            </a:endParaRPr>
          </a:p>
          <a:p>
            <a:pPr lvl="0"/>
            <a:r>
              <a:rPr kumimoji="1" lang="en-US" altLang="ko-KR" sz="2400" b="1" dirty="0">
                <a:solidFill>
                  <a:srgbClr val="53585F"/>
                </a:solidFill>
                <a:latin typeface="+mn-ea"/>
              </a:rPr>
              <a:t>(</a:t>
            </a:r>
            <a:r>
              <a:rPr kumimoji="1" lang="ko-KR" altLang="en-US" sz="2400" b="1" dirty="0">
                <a:solidFill>
                  <a:srgbClr val="53585F"/>
                </a:solidFill>
                <a:latin typeface="+mn-ea"/>
              </a:rPr>
              <a:t>현</a:t>
            </a:r>
            <a:r>
              <a:rPr kumimoji="1" lang="en-US" altLang="ko-KR" sz="2400" b="1" dirty="0">
                <a:solidFill>
                  <a:srgbClr val="53585F"/>
                </a:solidFill>
                <a:latin typeface="+mn-ea"/>
              </a:rPr>
              <a:t>)</a:t>
            </a:r>
            <a:r>
              <a:rPr kumimoji="1" lang="ko-KR" altLang="en-US" sz="2400" b="1" dirty="0">
                <a:solidFill>
                  <a:srgbClr val="53585F"/>
                </a:solidFill>
                <a:latin typeface="+mn-ea"/>
              </a:rPr>
              <a:t> </a:t>
            </a:r>
            <a:r>
              <a:rPr kumimoji="1" lang="en-US" altLang="ko-KR" sz="2400" b="1" dirty="0">
                <a:solidFill>
                  <a:srgbClr val="53585F"/>
                </a:solidFill>
                <a:latin typeface="+mn-ea"/>
              </a:rPr>
              <a:t>KAIST </a:t>
            </a:r>
            <a:r>
              <a:rPr kumimoji="1" lang="ko-KR" altLang="en-US" sz="2400" b="1" dirty="0">
                <a:solidFill>
                  <a:srgbClr val="53585F"/>
                </a:solidFill>
                <a:latin typeface="+mn-ea"/>
              </a:rPr>
              <a:t>박사과정 휴학 중</a:t>
            </a:r>
            <a:r>
              <a:rPr kumimoji="1" lang="en-US" altLang="ko-KR" sz="2400" b="1" dirty="0">
                <a:solidFill>
                  <a:srgbClr val="53585F"/>
                </a:solidFill>
                <a:latin typeface="+mn-ea"/>
              </a:rPr>
              <a:t>,</a:t>
            </a:r>
            <a:r>
              <a:rPr kumimoji="1" lang="ko-KR" altLang="en-US" sz="2400" b="1" dirty="0">
                <a:solidFill>
                  <a:srgbClr val="53585F"/>
                </a:solidFill>
                <a:latin typeface="+mn-ea"/>
              </a:rPr>
              <a:t> </a:t>
            </a:r>
            <a:r>
              <a:rPr kumimoji="1" lang="en-US" altLang="ko-KR" sz="2400" b="1" dirty="0">
                <a:solidFill>
                  <a:srgbClr val="53585F"/>
                </a:solidFill>
                <a:latin typeface="+mn-ea"/>
              </a:rPr>
              <a:t>RIIID Inc. Research Engineer / </a:t>
            </a:r>
            <a:r>
              <a:rPr kumimoji="1" lang="en-US" altLang="ko-KR" sz="2400" b="1" dirty="0" err="1">
                <a:solidFill>
                  <a:srgbClr val="53585F"/>
                </a:solidFill>
                <a:latin typeface="+mn-ea"/>
              </a:rPr>
              <a:t>MLOps</a:t>
            </a:r>
            <a:r>
              <a:rPr kumimoji="1" lang="en-US" altLang="ko-KR" sz="2400" b="1" dirty="0">
                <a:solidFill>
                  <a:srgbClr val="53585F"/>
                </a:solidFill>
                <a:latin typeface="+mn-ea"/>
              </a:rPr>
              <a:t> Team.</a:t>
            </a:r>
            <a:endParaRPr kumimoji="1" lang="en-US" altLang="ko-KR" sz="3600" b="1" dirty="0">
              <a:solidFill>
                <a:srgbClr val="53585F"/>
              </a:solidFill>
              <a:latin typeface="+mn-ea"/>
            </a:endParaRPr>
          </a:p>
          <a:p>
            <a:pPr lvl="0" algn="ctr"/>
            <a:endParaRPr kumimoji="1" lang="en-US" altLang="ko-KR" sz="2800" dirty="0">
              <a:solidFill>
                <a:srgbClr val="53585F"/>
              </a:solidFill>
              <a:latin typeface="+mn-ea"/>
            </a:endParaRPr>
          </a:p>
          <a:p>
            <a:pPr lvl="0" algn="ctr"/>
            <a:endParaRPr kumimoji="1" lang="en-US" altLang="ko-KR" sz="1600" dirty="0">
              <a:solidFill>
                <a:srgbClr val="53585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9012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B3E604-229A-904B-9750-1C621C28B65F}"/>
              </a:ext>
            </a:extLst>
          </p:cNvPr>
          <p:cNvSpPr/>
          <p:nvPr/>
        </p:nvSpPr>
        <p:spPr>
          <a:xfrm>
            <a:off x="1492473" y="3090921"/>
            <a:ext cx="18403665" cy="10679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태동기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1943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~. 1956</a:t>
            </a:r>
            <a:endParaRPr lang="en-US" altLang="ko-KR" sz="40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042" lvl="1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튜링 테스트</a:t>
            </a:r>
            <a:r>
              <a:rPr lang="en-US" altLang="ko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1950</a:t>
            </a:r>
          </a:p>
          <a:p>
            <a:pPr lvl="1"/>
            <a:endParaRPr lang="en-US" altLang="ko-KR" sz="28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황금기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(1956~1974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800042" lvl="1" indent="-3429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1956,</a:t>
            </a:r>
            <a:r>
              <a:rPr lang="ko-KR" altLang="en-US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다트머스</a:t>
            </a:r>
            <a:r>
              <a:rPr lang="ko-KR" altLang="en-US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컨퍼런스</a:t>
            </a:r>
            <a:r>
              <a:rPr lang="en-US" altLang="ko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논리 이론 </a:t>
            </a:r>
            <a:r>
              <a:rPr lang="en-US" altLang="ko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수많은 낙관론</a:t>
            </a:r>
            <a:r>
              <a:rPr lang="en-US" altLang="ko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., 1957 Perceptron</a:t>
            </a:r>
          </a:p>
          <a:p>
            <a:pPr marL="800042" lvl="1" indent="-3429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1965</a:t>
            </a:r>
            <a:r>
              <a:rPr lang="ko-KR" altLang="en-US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 H. A. Simon:: "20</a:t>
            </a:r>
            <a:r>
              <a:rPr lang="ko-KR" altLang="en-US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내에 기계가 사람이 할 수 있는 모든 일을 할 것이다</a:t>
            </a:r>
            <a:r>
              <a:rPr lang="en-US" altLang="ko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."</a:t>
            </a:r>
            <a:br>
              <a:rPr lang="en-US" altLang="ko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8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첫번째 암흑기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(1974-1980)</a:t>
            </a:r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042" lvl="1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 능력의 한계에 봉착 </a:t>
            </a:r>
            <a:r>
              <a:rPr lang="en-US" altLang="ko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여러 수학적 비판 논리</a:t>
            </a:r>
            <a:endParaRPr lang="en-US" altLang="ko-KR" sz="28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042" lvl="1" indent="-3429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DARPA, NRC</a:t>
            </a:r>
            <a:r>
              <a:rPr lang="ko-KR" altLang="en-US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예산 지원 중단</a:t>
            </a:r>
            <a:r>
              <a:rPr lang="en-US" altLang="ko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042" lvl="1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지원이 끊긴 동안에도 연구는 계속 됨</a:t>
            </a:r>
            <a:r>
              <a:rPr lang="en-US" altLang="ko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(1975,</a:t>
            </a:r>
            <a:r>
              <a:rPr lang="ko-KR" altLang="en-US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John Holland</a:t>
            </a:r>
            <a:r>
              <a:rPr lang="ko-KR" altLang="en-US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유전 알고리즘 등</a:t>
            </a:r>
            <a:r>
              <a:rPr lang="en-US" altLang="ko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ko-KR" altLang="en-US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8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황금기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(1980~1987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042" lvl="1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슈퍼컴퓨터의 유행 시작으로 부활</a:t>
            </a:r>
            <a:r>
              <a:rPr lang="en-US" altLang="ko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042" lvl="1" indent="-3429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1982, Hopfield Net by John Hopfield</a:t>
            </a:r>
          </a:p>
          <a:p>
            <a:pPr marL="800042" lvl="1" indent="-3429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1986, Back-Propagation</a:t>
            </a:r>
            <a:r>
              <a:rPr lang="ko-KR" altLang="en-US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발명</a:t>
            </a:r>
            <a:r>
              <a:rPr lang="en-US" altLang="ko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By David </a:t>
            </a:r>
            <a:r>
              <a:rPr lang="en-US" altLang="ko-KR" sz="2800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Rumelhart</a:t>
            </a:r>
            <a:br>
              <a:rPr lang="ko-KR" altLang="en-US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8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두번째 암흑기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(1987-1993) : 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인공지능의 겨울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" altLang="ko-Kore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winter)</a:t>
            </a:r>
          </a:p>
          <a:p>
            <a:pPr marL="800042" lvl="1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과도한 기대가 없어지고 확장성 </a:t>
            </a:r>
            <a:r>
              <a:rPr lang="en-US" altLang="ko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&amp;.</a:t>
            </a:r>
            <a:r>
              <a:rPr lang="ko-KR" altLang="en-US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상업적 실패로 평가</a:t>
            </a:r>
            <a:r>
              <a:rPr lang="en-US" altLang="ko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투자 감소</a:t>
            </a:r>
            <a:endParaRPr lang="en" altLang="ko-Kore-KR" sz="20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20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 러닝의 세상 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(1993~)</a:t>
            </a: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1986</a:t>
            </a:r>
            <a:r>
              <a:rPr lang="ko-KR" altLang="en-US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Decision Tree by </a:t>
            </a:r>
            <a:r>
              <a:rPr lang="en-US" altLang="ko-KR" sz="2800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R.Quinlan</a:t>
            </a:r>
            <a:endParaRPr lang="en-US" altLang="ko-KR" sz="28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1995, Support Vector Machine by </a:t>
            </a:r>
            <a:r>
              <a:rPr lang="en-US" altLang="ko-KR" sz="2800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Vapnik</a:t>
            </a:r>
            <a:r>
              <a:rPr lang="en-US" altLang="ko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&amp; Cortes, Random Decision Forest by Tin Kam Ho</a:t>
            </a: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en-US" altLang="ko-Kore-KR" sz="28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1997, AdaBoost (boosting ensemble)  by Freund &amp; </a:t>
            </a:r>
            <a:r>
              <a:rPr lang="en-US" altLang="ko-Kore-KR" sz="2800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Schapire</a:t>
            </a:r>
            <a:endParaRPr lang="ko-KR" altLang="en-US" sz="20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1675318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Introduction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3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AI</a:t>
            </a:r>
            <a:r>
              <a:rPr lang="ko-KR" altLang="en-US" sz="3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역사는</a:t>
            </a:r>
            <a:r>
              <a:rPr lang="en-US" altLang="ko-KR" sz="3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…</a:t>
            </a:r>
            <a:r>
              <a:rPr lang="ko-KR" altLang="en-US" sz="3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황금기</a:t>
            </a:r>
            <a:r>
              <a:rPr lang="en-US" altLang="ko-KR" sz="3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r>
              <a:rPr lang="ko-KR" altLang="en-US" sz="3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암흑기의 반복</a:t>
            </a:r>
            <a:endParaRPr lang="en-US" altLang="ko-KR" sz="3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강의 소개</a:t>
            </a:r>
            <a:endParaRPr dirty="0"/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7981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5266606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Introduction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 err="1"/>
              <a:t>딥러닝의</a:t>
            </a:r>
            <a:r>
              <a:rPr lang="ko-KR" altLang="en-US" dirty="0"/>
              <a:t> 발전 그리고 붐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 algn="l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강의 소개</a:t>
            </a:r>
            <a:endParaRPr dirty="0"/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pic>
        <p:nvPicPr>
          <p:cNvPr id="20" name="Picture 2" descr="Google&amp;#39;s AI Guru Wants Computers to Think More Like Brains | WIRED">
            <a:extLst>
              <a:ext uri="{FF2B5EF4-FFF2-40B4-BE49-F238E27FC236}">
                <a16:creationId xmlns:a16="http://schemas.microsoft.com/office/drawing/2014/main" id="{6FA4E98D-75C5-F343-B496-EAC88636C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436" y="4829747"/>
            <a:ext cx="8551261" cy="64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CB627A-F393-9749-B079-7BBB6F85E9B5}"/>
              </a:ext>
            </a:extLst>
          </p:cNvPr>
          <p:cNvSpPr/>
          <p:nvPr/>
        </p:nvSpPr>
        <p:spPr>
          <a:xfrm>
            <a:off x="11086950" y="5088980"/>
            <a:ext cx="93851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머신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러닝 방법론이 등장하면서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인공신경망은 한동안 대접을 받지 못하였음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그러다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2006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Hinton Geoffrey 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교수님에 의해 최초의 </a:t>
            </a:r>
            <a:r>
              <a:rPr lang="ko-KR" altLang="en-US" sz="3200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딥러닝이라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할 수 있는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Deep Belief Network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(Restricted Boltzmann Machine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기반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제안됨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60DFBF-13D7-3A49-A398-2BDCE86F624B}"/>
              </a:ext>
            </a:extLst>
          </p:cNvPr>
          <p:cNvSpPr/>
          <p:nvPr/>
        </p:nvSpPr>
        <p:spPr>
          <a:xfrm>
            <a:off x="2145901" y="11932532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맑은 고딕" panose="020B0503020000020004" pitchFamily="50" charset="-127"/>
              </a:rPr>
              <a:t>Hinton, Geoffrey E., Simon </a:t>
            </a:r>
            <a:r>
              <a:rPr lang="en" altLang="ko-Kore-KR" dirty="0" err="1">
                <a:solidFill>
                  <a:srgbClr val="222222"/>
                </a:solidFill>
                <a:latin typeface="맑은 고딕" panose="020B0503020000020004" pitchFamily="50" charset="-127"/>
              </a:rPr>
              <a:t>Osindero</a:t>
            </a:r>
            <a:r>
              <a:rPr lang="en" altLang="ko-Kore-KR" dirty="0">
                <a:solidFill>
                  <a:srgbClr val="222222"/>
                </a:solidFill>
                <a:latin typeface="맑은 고딕" panose="020B0503020000020004" pitchFamily="50" charset="-127"/>
              </a:rPr>
              <a:t>, and Yee-</a:t>
            </a:r>
            <a:r>
              <a:rPr lang="en" altLang="ko-Kore-KR" dirty="0" err="1">
                <a:solidFill>
                  <a:srgbClr val="222222"/>
                </a:solidFill>
                <a:latin typeface="맑은 고딕" panose="020B0503020000020004" pitchFamily="50" charset="-127"/>
              </a:rPr>
              <a:t>Whye</a:t>
            </a:r>
            <a:r>
              <a:rPr lang="en" altLang="ko-Kore-KR" dirty="0">
                <a:solidFill>
                  <a:srgbClr val="222222"/>
                </a:solidFill>
                <a:latin typeface="맑은 고딕" panose="020B0503020000020004" pitchFamily="50" charset="-127"/>
              </a:rPr>
              <a:t> </a:t>
            </a:r>
            <a:r>
              <a:rPr lang="en" altLang="ko-Kore-KR" dirty="0" err="1">
                <a:solidFill>
                  <a:srgbClr val="222222"/>
                </a:solidFill>
                <a:latin typeface="맑은 고딕" panose="020B0503020000020004" pitchFamily="50" charset="-127"/>
              </a:rPr>
              <a:t>Teh</a:t>
            </a:r>
            <a:r>
              <a:rPr lang="en" altLang="ko-Kore-KR" dirty="0">
                <a:solidFill>
                  <a:srgbClr val="222222"/>
                </a:solidFill>
                <a:latin typeface="맑은 고딕" panose="020B0503020000020004" pitchFamily="50" charset="-127"/>
              </a:rPr>
              <a:t>. "A fast learning algorithm for deep belief nets." </a:t>
            </a:r>
            <a:r>
              <a:rPr lang="en" altLang="ko-Kore-KR" i="1" dirty="0">
                <a:solidFill>
                  <a:srgbClr val="222222"/>
                </a:solidFill>
                <a:latin typeface="맑은 고딕" panose="020B0503020000020004" pitchFamily="50" charset="-127"/>
              </a:rPr>
              <a:t>Neural computation</a:t>
            </a:r>
            <a:r>
              <a:rPr lang="en" altLang="ko-Kore-KR" dirty="0">
                <a:solidFill>
                  <a:srgbClr val="222222"/>
                </a:solidFill>
                <a:latin typeface="맑은 고딕" panose="020B0503020000020004" pitchFamily="50" charset="-127"/>
              </a:rPr>
              <a:t> 18.7 (2006): 1527-1554.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9698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0624D4B5-EF90-534D-A934-B79012DE2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695" y="5705872"/>
            <a:ext cx="10039076" cy="522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6346726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Introduction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 err="1"/>
              <a:t>딥러닝의</a:t>
            </a:r>
            <a:r>
              <a:rPr lang="ko-KR" altLang="en-US" dirty="0"/>
              <a:t> 발전 그리고 붐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강의 소개</a:t>
            </a:r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B6CA6D-D156-0F46-AA0F-BFF588EA0199}"/>
              </a:ext>
            </a:extLst>
          </p:cNvPr>
          <p:cNvSpPr/>
          <p:nvPr/>
        </p:nvSpPr>
        <p:spPr>
          <a:xfrm>
            <a:off x="1968567" y="3464041"/>
            <a:ext cx="169913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양질의 데이터가 있는 분야 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이미지 분류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두각을 보이기 시작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C1C309-86E2-204D-A5EC-1C91A6FA9554}"/>
              </a:ext>
            </a:extLst>
          </p:cNvPr>
          <p:cNvSpPr/>
          <p:nvPr/>
        </p:nvSpPr>
        <p:spPr>
          <a:xfrm>
            <a:off x="3989695" y="4563357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  <a:endParaRPr lang="en-US" altLang="ko-KR" sz="28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ED7CBA-457C-D447-A9E0-1A3C30FB478D}"/>
              </a:ext>
            </a:extLst>
          </p:cNvPr>
          <p:cNvSpPr/>
          <p:nvPr/>
        </p:nvSpPr>
        <p:spPr>
          <a:xfrm>
            <a:off x="13188420" y="4620234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넷 분류</a:t>
            </a:r>
            <a:endParaRPr lang="en-US" altLang="ko-KR" sz="28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EA1E5E-9F09-E340-9084-22C496925ED6}"/>
              </a:ext>
            </a:extLst>
          </p:cNvPr>
          <p:cNvSpPr/>
          <p:nvPr/>
        </p:nvSpPr>
        <p:spPr>
          <a:xfrm>
            <a:off x="9476681" y="11258873"/>
            <a:ext cx="9079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400" dirty="0">
                <a:solidFill>
                  <a:srgbClr val="222222"/>
                </a:solidFill>
                <a:latin typeface="맑은 고딕" panose="020B0503020000020004" pitchFamily="50" charset="-127"/>
              </a:rPr>
              <a:t>von </a:t>
            </a:r>
            <a:r>
              <a:rPr lang="en" altLang="ko-Kore-KR" sz="1400" dirty="0" err="1">
                <a:solidFill>
                  <a:srgbClr val="222222"/>
                </a:solidFill>
                <a:latin typeface="맑은 고딕" panose="020B0503020000020004" pitchFamily="50" charset="-127"/>
              </a:rPr>
              <a:t>Zitzewitz</a:t>
            </a:r>
            <a:r>
              <a:rPr lang="en" altLang="ko-Kore-KR" sz="1400" dirty="0">
                <a:solidFill>
                  <a:srgbClr val="222222"/>
                </a:solidFill>
                <a:latin typeface="맑은 고딕" panose="020B0503020000020004" pitchFamily="50" charset="-127"/>
              </a:rPr>
              <a:t>, Gustav. "Survey of neural networks in autonomous driving." </a:t>
            </a:r>
            <a:r>
              <a:rPr lang="en" altLang="ko-Kore-KR" sz="1400" i="1" dirty="0">
                <a:solidFill>
                  <a:srgbClr val="222222"/>
                </a:solidFill>
                <a:latin typeface="맑은 고딕" panose="020B0503020000020004" pitchFamily="50" charset="-127"/>
              </a:rPr>
              <a:t>Advanced Seminar Summer Semester, </a:t>
            </a:r>
            <a:r>
              <a:rPr lang="en" altLang="ko-Kore-KR" sz="1400" i="1" dirty="0" err="1">
                <a:solidFill>
                  <a:srgbClr val="222222"/>
                </a:solidFill>
                <a:latin typeface="맑은 고딕" panose="020B0503020000020004" pitchFamily="50" charset="-127"/>
              </a:rPr>
              <a:t>Technische</a:t>
            </a:r>
            <a:r>
              <a:rPr lang="en" altLang="ko-Kore-KR" sz="1400" i="1" dirty="0">
                <a:solidFill>
                  <a:srgbClr val="222222"/>
                </a:solidFill>
                <a:latin typeface="맑은 고딕" panose="020B0503020000020004" pitchFamily="50" charset="-127"/>
              </a:rPr>
              <a:t> Univ. </a:t>
            </a:r>
            <a:r>
              <a:rPr lang="en" altLang="ko-Kore-KR" sz="1400" i="1" dirty="0" err="1">
                <a:solidFill>
                  <a:srgbClr val="222222"/>
                </a:solidFill>
                <a:latin typeface="맑은 고딕" panose="020B0503020000020004" pitchFamily="50" charset="-127"/>
              </a:rPr>
              <a:t>Munchen</a:t>
            </a:r>
            <a:r>
              <a:rPr lang="en" altLang="ko-Kore-KR" sz="1400" i="1" dirty="0">
                <a:solidFill>
                  <a:srgbClr val="222222"/>
                </a:solidFill>
                <a:latin typeface="맑은 고딕" panose="020B0503020000020004" pitchFamily="50" charset="-127"/>
              </a:rPr>
              <a:t>, Munich, Germany, Tech. Rep</a:t>
            </a:r>
            <a:r>
              <a:rPr lang="en" altLang="ko-Kore-KR" sz="1400" dirty="0">
                <a:solidFill>
                  <a:srgbClr val="222222"/>
                </a:solidFill>
                <a:latin typeface="맑은 고딕" panose="020B0503020000020004" pitchFamily="50" charset="-127"/>
              </a:rPr>
              <a:t>. 2017.</a:t>
            </a:r>
            <a:endParaRPr lang="ko-Kore-KR" altLang="en-US" sz="1400" dirty="0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4A6549F6-66D9-BE48-9ECF-C8B5468D8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796" y="5613261"/>
            <a:ext cx="5373546" cy="758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B720EB8-7E39-D942-BDF9-05C77EDCC58A}"/>
              </a:ext>
            </a:extLst>
          </p:cNvPr>
          <p:cNvSpPr/>
          <p:nvPr/>
        </p:nvSpPr>
        <p:spPr>
          <a:xfrm>
            <a:off x="1729017" y="13306109"/>
            <a:ext cx="7049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https://www.economist.com/technology-quarterly/2017-05-01/language</a:t>
            </a:r>
          </a:p>
        </p:txBody>
      </p:sp>
      <p:pic>
        <p:nvPicPr>
          <p:cNvPr id="24" name="Picture 2" descr="ImageNet">
            <a:extLst>
              <a:ext uri="{FF2B5EF4-FFF2-40B4-BE49-F238E27FC236}">
                <a16:creationId xmlns:a16="http://schemas.microsoft.com/office/drawing/2014/main" id="{3E0C9A17-6A85-6548-B79B-CC96EF151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0932" y="4563357"/>
            <a:ext cx="6733045" cy="303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4CFDAEA-9893-244B-88DB-257E7265C26C}"/>
              </a:ext>
            </a:extLst>
          </p:cNvPr>
          <p:cNvSpPr/>
          <p:nvPr/>
        </p:nvSpPr>
        <p:spPr>
          <a:xfrm>
            <a:off x="14802815" y="7819341"/>
            <a:ext cx="95795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600" dirty="0">
                <a:solidFill>
                  <a:srgbClr val="222222"/>
                </a:solidFill>
                <a:latin typeface="맑은 고딕" panose="020B0503020000020004" pitchFamily="50" charset="-127"/>
              </a:rPr>
              <a:t>Deng, Jia, et al. "</a:t>
            </a:r>
            <a:r>
              <a:rPr lang="en" altLang="ko-Kore-KR" sz="1600" dirty="0" err="1">
                <a:solidFill>
                  <a:srgbClr val="222222"/>
                </a:solidFill>
                <a:latin typeface="맑은 고딕" panose="020B0503020000020004" pitchFamily="50" charset="-127"/>
              </a:rPr>
              <a:t>Imagenet</a:t>
            </a:r>
            <a:r>
              <a:rPr lang="en" altLang="ko-Kore-KR" sz="1600" dirty="0">
                <a:solidFill>
                  <a:srgbClr val="222222"/>
                </a:solidFill>
                <a:latin typeface="맑은 고딕" panose="020B0503020000020004" pitchFamily="50" charset="-127"/>
              </a:rPr>
              <a:t>: A large-scale hierarchical image database." 2009 IEEE conference on computer vision and pattern recognition. </a:t>
            </a:r>
            <a:r>
              <a:rPr lang="en" altLang="ko-Kore-KR" sz="1600" dirty="0" err="1">
                <a:solidFill>
                  <a:srgbClr val="222222"/>
                </a:solidFill>
                <a:latin typeface="맑은 고딕" panose="020B0503020000020004" pitchFamily="50" charset="-127"/>
              </a:rPr>
              <a:t>Ieee</a:t>
            </a:r>
            <a:r>
              <a:rPr lang="en" altLang="ko-Kore-KR" sz="1600" dirty="0">
                <a:solidFill>
                  <a:srgbClr val="222222"/>
                </a:solidFill>
                <a:latin typeface="맑은 고딕" panose="020B0503020000020004" pitchFamily="50" charset="-127"/>
              </a:rPr>
              <a:t>, 2009.</a:t>
            </a:r>
            <a:endParaRPr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29125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0667206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Introduction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3</a:t>
            </a:r>
            <a:r>
              <a:rPr lang="ko-KR" altLang="en-US" dirty="0"/>
              <a:t>번째 인공지능 붐과 </a:t>
            </a:r>
            <a:r>
              <a:rPr lang="ko-KR" altLang="en-US" dirty="0" err="1"/>
              <a:t>딥러닝</a:t>
            </a:r>
            <a:endParaRPr lang="ko-KR" altLang="en-US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강의 소개</a:t>
            </a:r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B6CA6D-D156-0F46-AA0F-BFF588EA0199}"/>
              </a:ext>
            </a:extLst>
          </p:cNvPr>
          <p:cNvSpPr/>
          <p:nvPr/>
        </p:nvSpPr>
        <p:spPr>
          <a:xfrm>
            <a:off x="1968567" y="3464041"/>
            <a:ext cx="1699139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딥러닝은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201X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전까지 전체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 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주류가 아니었다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그런데 왜 그랬을까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411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B6CA6D-D156-0F46-AA0F-BFF588EA0199}"/>
              </a:ext>
            </a:extLst>
          </p:cNvPr>
          <p:cNvSpPr/>
          <p:nvPr/>
        </p:nvSpPr>
        <p:spPr>
          <a:xfrm>
            <a:off x="1968567" y="3464041"/>
            <a:ext cx="16991391" cy="9941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딥러닝은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201X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전까지 전체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 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주류가 아니었다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그런데 왜 그랬을까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단순하게 컴퓨터 계산이 매우 비쌌다</a:t>
            </a:r>
            <a:r>
              <a:rPr lang="en-US" altLang="ko-KR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914342" lvl="1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</a:t>
            </a:r>
            <a:r>
              <a:rPr lang="ko-KR" altLang="en-US" sz="3200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은닉층의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깊은 레이어들은 거대한 메모리와 컴퓨팅 오버헤드를 낳았다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GPU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연구에 쓰일 수 있게 등장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하면서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 문제가 서서히 해결되었다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매년 계속 크기가 증가하고 있다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371487" lvl="2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Gradient vanishing</a:t>
            </a:r>
            <a:r>
              <a:rPr lang="ko-KR" altLang="en-US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이란 문제</a:t>
            </a:r>
            <a:r>
              <a:rPr lang="ko-KR" altLang="en-US" sz="40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학습과 </a:t>
            </a:r>
            <a:r>
              <a:rPr lang="en-US" altLang="ko-KR" sz="40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DNN</a:t>
            </a:r>
            <a:r>
              <a:rPr lang="ko-KR" altLang="en-US" sz="40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발전을 느리게 만들었는데</a:t>
            </a:r>
            <a:r>
              <a:rPr lang="en-US" altLang="ko-KR" sz="40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40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non-saturating activation function </a:t>
            </a:r>
            <a:r>
              <a:rPr lang="ko-KR" altLang="en-US" sz="4000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ko-KR" altLang="en-US" sz="40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해결된 것이 상대적으로 최근이다</a:t>
            </a:r>
            <a:r>
              <a:rPr lang="en-US" altLang="ko-KR" sz="40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0486" name="Picture 6">
            <a:extLst>
              <a:ext uri="{FF2B5EF4-FFF2-40B4-BE49-F238E27FC236}">
                <a16:creationId xmlns:a16="http://schemas.microsoft.com/office/drawing/2014/main" id="{F5D35A9E-6AB5-864A-AC4D-A4B97761B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815" y="8210561"/>
            <a:ext cx="4846513" cy="289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0667206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Introduction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왜 </a:t>
            </a:r>
            <a:r>
              <a:rPr lang="ko-KR" altLang="en-US" dirty="0" err="1"/>
              <a:t>딥러닝이</a:t>
            </a:r>
            <a:r>
              <a:rPr lang="ko-KR" altLang="en-US" dirty="0"/>
              <a:t> </a:t>
            </a:r>
            <a:r>
              <a:rPr lang="en-US" altLang="ko-KR" dirty="0"/>
              <a:t>201X</a:t>
            </a:r>
            <a:r>
              <a:rPr lang="ko-KR" altLang="en-US" dirty="0"/>
              <a:t>년 되어서야 떴을까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강의 소개</a:t>
            </a:r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pic>
        <p:nvPicPr>
          <p:cNvPr id="20482" name="Picture 2" descr="Outstanding Performance of NVIDIA A100 PCIe on HPL, HPL-AI, HPCG Benchmarks">
            <a:extLst>
              <a:ext uri="{FF2B5EF4-FFF2-40B4-BE49-F238E27FC236}">
                <a16:creationId xmlns:a16="http://schemas.microsoft.com/office/drawing/2014/main" id="{A58647A1-EA19-EB4C-B2FA-B3AB4673E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0"/>
          <a:stretch/>
        </p:blipFill>
        <p:spPr bwMode="auto">
          <a:xfrm>
            <a:off x="17383694" y="-35421"/>
            <a:ext cx="6883837" cy="782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D77838F-BB5C-B449-844B-8F3243BCA4CB}"/>
              </a:ext>
            </a:extLst>
          </p:cNvPr>
          <p:cNvSpPr/>
          <p:nvPr/>
        </p:nvSpPr>
        <p:spPr>
          <a:xfrm>
            <a:off x="17383694" y="7887396"/>
            <a:ext cx="6998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https://www.pugetsystems.com/labs/hpc/Outstanding-Performance-of-NVIDIA-A100-PCIe-on-HPL-HPL-AI-HPCG-Benchmarks-2149/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4DC937-C0EB-B04B-8FB7-767FBB7EF56C}"/>
              </a:ext>
            </a:extLst>
          </p:cNvPr>
          <p:cNvSpPr/>
          <p:nvPr/>
        </p:nvSpPr>
        <p:spPr>
          <a:xfrm>
            <a:off x="14839351" y="10710746"/>
            <a:ext cx="3654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https://research.aimultiple.com/gpt/</a:t>
            </a:r>
          </a:p>
        </p:txBody>
      </p:sp>
    </p:spTree>
    <p:extLst>
      <p:ext uri="{BB962C8B-B14F-4D97-AF65-F5344CB8AC3E}">
        <p14:creationId xmlns:p14="http://schemas.microsoft.com/office/powerpoint/2010/main" val="3444208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0667206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Introduction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왜 </a:t>
            </a:r>
            <a:r>
              <a:rPr lang="ko-KR" altLang="en-US" dirty="0" err="1"/>
              <a:t>딥러닝이</a:t>
            </a:r>
            <a:r>
              <a:rPr lang="ko-KR" altLang="en-US" dirty="0"/>
              <a:t> </a:t>
            </a:r>
            <a:r>
              <a:rPr lang="en-US" altLang="ko-KR" dirty="0"/>
              <a:t>201X</a:t>
            </a:r>
            <a:r>
              <a:rPr lang="ko-KR" altLang="en-US" dirty="0"/>
              <a:t>년 되어서야 떴을까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강의 소개</a:t>
            </a:r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B6CA6D-D156-0F46-AA0F-BFF588EA0199}"/>
              </a:ext>
            </a:extLst>
          </p:cNvPr>
          <p:cNvSpPr/>
          <p:nvPr/>
        </p:nvSpPr>
        <p:spPr>
          <a:xfrm>
            <a:off x="1968567" y="3464041"/>
            <a:ext cx="15191191" cy="10187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딥러닝은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201X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전까지 전체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 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주류가 아니었다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그런데 왜 그랬을까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</a:t>
            </a:r>
            <a:r>
              <a:rPr lang="ko-KR" altLang="en-US" sz="4000" b="1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뉴럴</a:t>
            </a:r>
            <a:r>
              <a:rPr lang="ko-KR" altLang="en-US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네트워크는 학습하기 매우 어려운 편이다</a:t>
            </a:r>
            <a:r>
              <a:rPr lang="en-US" altLang="ko-KR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914342" lvl="1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Non-convex loss (</a:t>
            </a:r>
            <a:r>
              <a:rPr lang="ko-KR" altLang="en-US" sz="3200" b="1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비볼록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손실 함수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200" b="1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포함하고 있어서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b="1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최적해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(Optimal solution)</a:t>
            </a:r>
            <a:r>
              <a:rPr lang="ko-KR" altLang="en-US" sz="3200" b="1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구하는 것이 보장되지 않는다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371487" lvl="2" indent="-457200">
              <a:buFont typeface="Arial" panose="020B0604020202020204" pitchFamily="34" charset="0"/>
              <a:buChar char="•"/>
            </a:pPr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 도입된 최적화 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(optimization)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방법이 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local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minima 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빠지는 것을 막아줄 수 있었다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그런데 많은 </a:t>
            </a:r>
            <a:r>
              <a:rPr lang="ko-KR" altLang="en-US" sz="3200" b="1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임계점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(critical points)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local minima 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인줄 알고 있던 많은 문제가 사실 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saddle point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이기도 하였다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기존의 접근 방법이던 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convex learning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정답과는 어느정도 거리가 있었고 사람의 학습과정 역시 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convex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방법으로 설명이 불가하다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40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554" name="Picture 2" descr="The journey of Gradient Descent — From Local to Global | by Pradyumna Yadav  | Analytics Vidhya | Medium">
            <a:extLst>
              <a:ext uri="{FF2B5EF4-FFF2-40B4-BE49-F238E27FC236}">
                <a16:creationId xmlns:a16="http://schemas.microsoft.com/office/drawing/2014/main" id="{96050779-BCAA-4E43-80CD-933BC23FC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1802" y="2963165"/>
            <a:ext cx="6566198" cy="508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EE7F0A-C98A-4D41-B59C-321478B3844E}"/>
              </a:ext>
            </a:extLst>
          </p:cNvPr>
          <p:cNvSpPr/>
          <p:nvPr/>
        </p:nvSpPr>
        <p:spPr>
          <a:xfrm>
            <a:off x="17183915" y="8052145"/>
            <a:ext cx="6811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https://bdtechtalks.com/2020/04/27/deep-learning-mode-connectivity-adversarial-attacks/gradient-descent-local-minima/</a:t>
            </a:r>
          </a:p>
        </p:txBody>
      </p:sp>
    </p:spTree>
    <p:extLst>
      <p:ext uri="{BB962C8B-B14F-4D97-AF65-F5344CB8AC3E}">
        <p14:creationId xmlns:p14="http://schemas.microsoft.com/office/powerpoint/2010/main" val="196143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0667206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Introduction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왜 </a:t>
            </a:r>
            <a:r>
              <a:rPr lang="ko-KR" altLang="en-US" dirty="0" err="1"/>
              <a:t>딥러닝이</a:t>
            </a:r>
            <a:r>
              <a:rPr lang="ko-KR" altLang="en-US" dirty="0"/>
              <a:t> </a:t>
            </a:r>
            <a:r>
              <a:rPr lang="en-US" altLang="ko-KR" dirty="0"/>
              <a:t>201X</a:t>
            </a:r>
            <a:r>
              <a:rPr lang="ko-KR" altLang="en-US" dirty="0"/>
              <a:t>년 되어서야 떴을까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강의 소개</a:t>
            </a:r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B6CA6D-D156-0F46-AA0F-BFF588EA0199}"/>
              </a:ext>
            </a:extLst>
          </p:cNvPr>
          <p:cNvSpPr/>
          <p:nvPr/>
        </p:nvSpPr>
        <p:spPr>
          <a:xfrm>
            <a:off x="1968567" y="3464041"/>
            <a:ext cx="20951831" cy="95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딥러닝은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201X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전까지 전체 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 </a:t>
            </a:r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주류가 아니었다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그런데 왜 그랬을까</a:t>
            </a:r>
            <a:r>
              <a:rPr lang="en-US" altLang="ko-KR" sz="3200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4000" b="1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r>
              <a:rPr lang="ko-KR" altLang="en-US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모델은 현재 </a:t>
            </a:r>
            <a:r>
              <a:rPr lang="en-US" altLang="ko-KR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이론</a:t>
            </a:r>
            <a:r>
              <a:rPr lang="en-US" altLang="ko-KR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보다 </a:t>
            </a:r>
            <a:r>
              <a:rPr lang="en-US" altLang="ko-KR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응용</a:t>
            </a:r>
            <a:r>
              <a:rPr lang="en-US" altLang="ko-KR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앞서 있고 아직은 완전한 증명이 힘들다</a:t>
            </a:r>
            <a:r>
              <a:rPr lang="en-US" altLang="ko-KR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40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4000" b="1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r>
              <a:rPr lang="ko-KR" altLang="en-US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모델은 일반적으로 많은 데이터를 필요로 한다</a:t>
            </a:r>
            <a:r>
              <a:rPr lang="en-US" altLang="ko-KR" sz="40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2"/>
            <a:endParaRPr lang="en-US" altLang="ko-KR" sz="40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ko-KR" altLang="en-US" sz="3200" b="1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모델의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b="1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오버피팅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200" b="1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과적합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overfitting)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피하기 위해서는 많은 데이터와 최근 연구된 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regularization(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정형화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기법 등을 필요로 한다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914342" lvl="1" indent="-457200">
              <a:buFont typeface="Arial" panose="020B0604020202020204" pitchFamily="34" charset="0"/>
              <a:buChar char="•"/>
            </a:pPr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최근에서야 많은 데이터의 필요성이 인지되어 수집이 되고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대중에게 공개가 되고 있다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-&gt;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그러나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큰 데이터셋에서는 </a:t>
            </a:r>
            <a:r>
              <a:rPr lang="ko-KR" altLang="en-US" sz="3200" b="1" dirty="0" err="1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딥러닝의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학습이 느려진다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r>
              <a:rPr lang="ko-KR" altLang="en-US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5358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-&gt; GPU, TPU !!!)</a:t>
            </a:r>
          </a:p>
          <a:p>
            <a:pPr lvl="1"/>
            <a:endParaRPr lang="en-US" altLang="ko-KR" sz="3200" b="1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4000" dirty="0">
              <a:solidFill>
                <a:srgbClr val="5358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46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12503</TotalTime>
  <Words>1532</Words>
  <Application>Microsoft Office PowerPoint</Application>
  <PresentationFormat>사용자 지정</PresentationFormat>
  <Paragraphs>295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Helvetica Neue</vt:lpstr>
      <vt:lpstr>Spoqa Han Sans Neo</vt:lpstr>
      <vt:lpstr>Spoqa Han Sans Neo Bold</vt:lpstr>
      <vt:lpstr>SpoqaHanSans-Bold</vt:lpstr>
      <vt:lpstr>SpoqaHanSans-Light</vt:lpstr>
      <vt:lpstr>맑은 고딕</vt:lpstr>
      <vt:lpstr>Arial</vt:lpstr>
      <vt:lpstr>Calibri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jh_lee@fastcampus.co.kr</dc:creator>
  <cp:lastModifiedBy>최 현우</cp:lastModifiedBy>
  <cp:revision>290</cp:revision>
  <dcterms:created xsi:type="dcterms:W3CDTF">2021-04-05T07:22:06Z</dcterms:created>
  <dcterms:modified xsi:type="dcterms:W3CDTF">2021-12-29T09:41:33Z</dcterms:modified>
</cp:coreProperties>
</file>